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71"/>
  </p:notesMasterIdLst>
  <p:sldIdLst>
    <p:sldId id="317" r:id="rId2"/>
    <p:sldId id="257" r:id="rId3"/>
    <p:sldId id="344" r:id="rId4"/>
    <p:sldId id="339" r:id="rId5"/>
    <p:sldId id="258" r:id="rId6"/>
    <p:sldId id="347" r:id="rId7"/>
    <p:sldId id="348" r:id="rId8"/>
    <p:sldId id="349" r:id="rId9"/>
    <p:sldId id="346" r:id="rId10"/>
    <p:sldId id="319" r:id="rId11"/>
    <p:sldId id="320" r:id="rId12"/>
    <p:sldId id="334" r:id="rId13"/>
    <p:sldId id="335" r:id="rId14"/>
    <p:sldId id="336" r:id="rId15"/>
    <p:sldId id="261" r:id="rId16"/>
    <p:sldId id="263" r:id="rId17"/>
    <p:sldId id="264" r:id="rId18"/>
    <p:sldId id="322" r:id="rId19"/>
    <p:sldId id="323" r:id="rId20"/>
    <p:sldId id="324" r:id="rId21"/>
    <p:sldId id="325" r:id="rId22"/>
    <p:sldId id="326" r:id="rId23"/>
    <p:sldId id="327" r:id="rId24"/>
    <p:sldId id="340" r:id="rId25"/>
    <p:sldId id="341" r:id="rId26"/>
    <p:sldId id="342" r:id="rId27"/>
    <p:sldId id="328" r:id="rId28"/>
    <p:sldId id="331" r:id="rId29"/>
    <p:sldId id="329" r:id="rId30"/>
    <p:sldId id="270" r:id="rId31"/>
    <p:sldId id="277" r:id="rId32"/>
    <p:sldId id="343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90" r:id="rId44"/>
    <p:sldId id="291" r:id="rId45"/>
    <p:sldId id="292" r:id="rId46"/>
    <p:sldId id="293" r:id="rId47"/>
    <p:sldId id="294" r:id="rId48"/>
    <p:sldId id="295" r:id="rId49"/>
    <p:sldId id="297" r:id="rId50"/>
    <p:sldId id="298" r:id="rId51"/>
    <p:sldId id="299" r:id="rId52"/>
    <p:sldId id="315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52" r:id="rId65"/>
    <p:sldId id="353" r:id="rId66"/>
    <p:sldId id="311" r:id="rId67"/>
    <p:sldId id="312" r:id="rId68"/>
    <p:sldId id="345" r:id="rId69"/>
    <p:sldId id="330" r:id="rId7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20A"/>
    <a:srgbClr val="2F4E0A"/>
    <a:srgbClr val="365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2308" autoAdjust="0"/>
  </p:normalViewPr>
  <p:slideViewPr>
    <p:cSldViewPr>
      <p:cViewPr>
        <p:scale>
          <a:sx n="90" d="100"/>
          <a:sy n="90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9.jp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37608505642932E-2"/>
          <c:y val="0.18659386035292494"/>
          <c:w val="0.46790474608032734"/>
          <c:h val="0.81070188080138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росходов бюджета муниципального образования «Город Майкоп» в 2019 году</c:v>
                </c:pt>
              </c:strCache>
            </c:strRef>
          </c:tx>
          <c:explosion val="36"/>
          <c:dPt>
            <c:idx val="0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7"/>
            <c:bubble3D val="0"/>
            <c:explosion val="53"/>
          </c:dPt>
          <c:dPt>
            <c:idx val="9"/>
            <c:bubble3D val="0"/>
            <c:explosion val="42"/>
          </c:dPt>
          <c:cat>
            <c:strRef>
              <c:f>Лист1!$A$2:$A$11</c:f>
              <c:strCache>
                <c:ptCount val="10"/>
                <c:pt idx="0">
                  <c:v>Общегосудартсвенные расходы 231 265,8 тыс.рублей (7%)</c:v>
                </c:pt>
                <c:pt idx="1">
                  <c:v>Национальная безопасность правохранительная деятельность 32 831,5 тыс.рубли (1%)</c:v>
                </c:pt>
                <c:pt idx="2">
                  <c:v>Национальная экономика 284 043,6 тыс.рубли (8%)</c:v>
                </c:pt>
                <c:pt idx="3">
                  <c:v>Жилищно-коммунальное хозяйство 603 688,6 тыс.рублей (18%)</c:v>
                </c:pt>
                <c:pt idx="4">
                  <c:v>Образование 1 731 382,6 тыс.рублей (52%)</c:v>
                </c:pt>
                <c:pt idx="5">
                  <c:v>Культура и кинематография 126 917,7 тыс.рублей (4%)</c:v>
                </c:pt>
                <c:pt idx="6">
                  <c:v>Социальная политика 199 273,7 тыс.рублей (6%)</c:v>
                </c:pt>
                <c:pt idx="7">
                  <c:v>Физическая культура и спорт 45 334 тыс.рублей (1%)</c:v>
                </c:pt>
                <c:pt idx="8">
                  <c:v>Средство массовой информации 24 771,9 тыс.рублей (1%)</c:v>
                </c:pt>
                <c:pt idx="9">
                  <c:v>Обслуживание государственного и муниципального долга 71 603,2 тыс.рублей (2%)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6.9011647057159453E-2</c:v>
                </c:pt>
                <c:pt idx="1">
                  <c:v>9.7971939229973947E-3</c:v>
                </c:pt>
                <c:pt idx="2">
                  <c:v>8.4760983561101455E-2</c:v>
                </c:pt>
                <c:pt idx="3">
                  <c:v>0.18014572234904908</c:v>
                </c:pt>
                <c:pt idx="4">
                  <c:v>0.51665903437562799</c:v>
                </c:pt>
                <c:pt idx="5">
                  <c:v>3.7873302138519603E-2</c:v>
                </c:pt>
                <c:pt idx="6">
                  <c:v>5.9464937107753406E-2</c:v>
                </c:pt>
                <c:pt idx="7">
                  <c:v>1.3528044387407335E-2</c:v>
                </c:pt>
                <c:pt idx="8">
                  <c:v>7.3921419411570955E-3</c:v>
                </c:pt>
                <c:pt idx="9">
                  <c:v>2.1366993159227177E-2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796983226052566"/>
          <c:y val="5.0352873839298026E-2"/>
          <c:w val="0.43203016773947434"/>
          <c:h val="0.9496471261607020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9749015748031"/>
          <c:y val="0.28315625"/>
          <c:w val="0.42581249999999998"/>
          <c:h val="0.638718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Программно-целевые расходы муниципального образования "Город Майкоп" в 2019 году</c:v>
                </c:pt>
              </c:strCache>
            </c:strRef>
          </c:tx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15"/>
          </c:dPt>
          <c:dPt>
            <c:idx val="2"/>
            <c:bubble3D val="0"/>
            <c:explosion val="21"/>
          </c:dPt>
          <c:cat>
            <c:strRef>
              <c:f>Лист1!$A$2:$A$4</c:f>
              <c:strCache>
                <c:ptCount val="3"/>
                <c:pt idx="0">
                  <c:v>Муниципальные программы 3 032 503,4 тыс.руб.(90,5%)</c:v>
                </c:pt>
                <c:pt idx="1">
                  <c:v>Непрограммные расходы 264 229,5 тыс.руб.(7,9%)</c:v>
                </c:pt>
                <c:pt idx="2">
                  <c:v>Ведомственные программы 54 379,7 тыс.руб.(1,6%)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0.90500000000000003</c:v>
                </c:pt>
                <c:pt idx="1">
                  <c:v>7.9000000000000001E-2</c:v>
                </c:pt>
                <c:pt idx="2" formatCode="0%">
                  <c:v>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6"/>
        <c:holeSize val="48"/>
      </c:doughnut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72000"/>
      </a:blip>
      <a:srcRect/>
      <a:stretch>
        <a:fillRect l="-12000" t="27000" r="53000" b="1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575655760991"/>
          <c:y val="3.5760305721756744E-2"/>
          <c:w val="0.8237038703016738"/>
          <c:h val="0.9384155647520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608900</c:v>
                </c:pt>
                <c:pt idx="1">
                  <c:v>588900</c:v>
                </c:pt>
                <c:pt idx="2">
                  <c:v>100000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300000</c:v>
                </c:pt>
                <c:pt idx="1">
                  <c:v>200000</c:v>
                </c:pt>
                <c:pt idx="2">
                  <c:v>1034181.2</c:v>
                </c:pt>
                <c:pt idx="3">
                  <c:v>1270689.2</c:v>
                </c:pt>
                <c:pt idx="4">
                  <c:v>1412237.2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95712"/>
        <c:axId val="70542848"/>
      </c:barChart>
      <c:catAx>
        <c:axId val="68995712"/>
        <c:scaling>
          <c:orientation val="minMax"/>
        </c:scaling>
        <c:delete val="1"/>
        <c:axPos val="b"/>
        <c:majorTickMark val="out"/>
        <c:minorTickMark val="none"/>
        <c:tickLblPos val="low"/>
        <c:crossAx val="70542848"/>
        <c:crosses val="autoZero"/>
        <c:auto val="1"/>
        <c:lblAlgn val="ctr"/>
        <c:lblOffset val="100"/>
        <c:noMultiLvlLbl val="0"/>
      </c:catAx>
      <c:valAx>
        <c:axId val="7054284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8995712"/>
        <c:crosses val="autoZero"/>
        <c:crossBetween val="between"/>
        <c:majorUnit val="300000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82623204139981854"/>
          <c:y val="0.45101353767673091"/>
          <c:w val="0.16436089083495725"/>
          <c:h val="0.284988491788926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</dgm:pt>
    <dgm:pt modelId="{01F15B10-EEFA-4697-99A2-8EC2DC19A867}">
      <dgm:prSet phldrT="[Текст]" custT="1"/>
      <dgm:spPr/>
      <dgm:t>
        <a:bodyPr/>
        <a:lstStyle/>
        <a:p>
          <a:r>
            <a:rPr lang="ru-RU" sz="75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</a:r>
          <a:endParaRPr lang="ru-RU" sz="7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49E58-5FFC-4B0F-95C0-CBBF4C070741}" type="parTrans" cxnId="{578E2932-4A2A-4AA7-B2F4-5085FFD42126}">
      <dgm:prSet/>
      <dgm:spPr/>
      <dgm:t>
        <a:bodyPr/>
        <a:lstStyle/>
        <a:p>
          <a:endParaRPr lang="ru-RU"/>
        </a:p>
      </dgm:t>
    </dgm:pt>
    <dgm:pt modelId="{C9C099AB-766B-4817-BCB4-45E9F0A75C1A}" type="sibTrans" cxnId="{578E2932-4A2A-4AA7-B2F4-5085FFD42126}">
      <dgm:prSet/>
      <dgm:spPr/>
      <dgm:t>
        <a:bodyPr/>
        <a:lstStyle/>
        <a:p>
          <a:endParaRPr lang="ru-RU"/>
        </a:p>
      </dgm:t>
    </dgm:pt>
    <dgm:pt modelId="{FC560FA7-ED2F-4CC8-AFE5-53F0641FE4FF}">
      <dgm:prSet phldrT="[Текст]" custT="1"/>
      <dgm:spPr/>
      <dgm:t>
        <a:bodyPr/>
        <a:lstStyle/>
        <a:p>
          <a:pPr algn="ctr"/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одиноко проживающие граждане или малоимущие семьи; приемные семьи; малоимущие многодетные семьи, имеющих в своем составе 6 и более детей до 18 лет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A028E-B2BA-4C01-91D4-88101B8152A4}" type="parTrans" cxnId="{1238208A-61BC-4438-8F7D-98DE172881D5}">
      <dgm:prSet/>
      <dgm:spPr/>
      <dgm:t>
        <a:bodyPr/>
        <a:lstStyle/>
        <a:p>
          <a:endParaRPr lang="ru-RU"/>
        </a:p>
      </dgm:t>
    </dgm:pt>
    <dgm:pt modelId="{D24871E3-8FE2-4C2D-8A3A-066C7EDEBD31}" type="sibTrans" cxnId="{1238208A-61BC-4438-8F7D-98DE172881D5}">
      <dgm:prSet/>
      <dgm:spPr/>
      <dgm:t>
        <a:bodyPr/>
        <a:lstStyle/>
        <a:p>
          <a:endParaRPr lang="ru-RU"/>
        </a:p>
      </dgm:t>
    </dgm:pt>
    <dgm:pt modelId="{95E7D412-510C-49CE-8F6C-E3B1D4F39A60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Лица, отбывавшие наказание назначенное судом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5000A-01C2-44CC-B822-63C0D788D42A}" type="parTrans" cxnId="{3298D4C4-BF51-4C1A-A3A0-97091AF5B209}">
      <dgm:prSet/>
      <dgm:spPr/>
      <dgm:t>
        <a:bodyPr/>
        <a:lstStyle/>
        <a:p>
          <a:endParaRPr lang="ru-RU"/>
        </a:p>
      </dgm:t>
    </dgm:pt>
    <dgm:pt modelId="{5EF42EA1-0C42-408B-91DD-41904D629594}" type="sibTrans" cxnId="{3298D4C4-BF51-4C1A-A3A0-97091AF5B209}">
      <dgm:prSet/>
      <dgm:spPr/>
      <dgm:t>
        <a:bodyPr/>
        <a:lstStyle/>
        <a:p>
          <a:endParaRPr lang="ru-RU"/>
        </a:p>
      </dgm:t>
    </dgm:pt>
    <dgm:pt modelId="{9CDAF842-5E53-4DCE-8183-CD6A1B22BD5C}">
      <dgm:prSet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Великой Отечественной войны, бывшие несовершеннолетние узники фашистских лагерей, вдовы участников (инвалидов) ВОВ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F4235-8A6B-4D7B-8C35-C35970814AF0}" type="parTrans" cxnId="{7786127D-0CED-4CF8-BFCF-D2E124D42990}">
      <dgm:prSet/>
      <dgm:spPr/>
      <dgm:t>
        <a:bodyPr/>
        <a:lstStyle/>
        <a:p>
          <a:endParaRPr lang="ru-RU"/>
        </a:p>
      </dgm:t>
    </dgm:pt>
    <dgm:pt modelId="{708208C9-F121-440B-9D64-B24DDCDEAA3F}" type="sibTrans" cxnId="{7786127D-0CED-4CF8-BFCF-D2E124D42990}">
      <dgm:prSet/>
      <dgm:spPr/>
      <dgm:t>
        <a:bodyPr/>
        <a:lstStyle/>
        <a:p>
          <a:endParaRPr lang="ru-RU"/>
        </a:p>
      </dgm:t>
    </dgm:pt>
    <dgm:pt modelId="{4FD4ECD0-8802-4243-9882-5D1CBDF8F88B}">
      <dgm:prSet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семьи, имеющие в своем составе 6 и более детей до 18 лет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353CF-67A3-4935-9AE7-587A3325C249}" type="parTrans" cxnId="{410E858F-63A4-4B0B-B02D-27025AEE163F}">
      <dgm:prSet/>
      <dgm:spPr/>
      <dgm:t>
        <a:bodyPr/>
        <a:lstStyle/>
        <a:p>
          <a:endParaRPr lang="ru-RU"/>
        </a:p>
      </dgm:t>
    </dgm:pt>
    <dgm:pt modelId="{3E6410BD-03C0-40F6-98E2-8B99CD63B98A}" type="sibTrans" cxnId="{410E858F-63A4-4B0B-B02D-27025AEE163F}">
      <dgm:prSet/>
      <dgm:spPr/>
      <dgm:t>
        <a:bodyPr/>
        <a:lstStyle/>
        <a:p>
          <a:endParaRPr lang="ru-RU"/>
        </a:p>
      </dgm:t>
    </dgm:pt>
    <dgm:pt modelId="{9F63159E-E94D-4A6F-B384-AAD20C584758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</dgm:pt>
    <dgm:pt modelId="{2D0BA703-5ADE-474E-908A-DCF1E6C341DC}" type="pres">
      <dgm:prSet presAssocID="{01F15B10-EEFA-4697-99A2-8EC2DC19A867}" presName="linNode" presStyleCnt="0"/>
      <dgm:spPr/>
    </dgm:pt>
    <dgm:pt modelId="{07D50E57-3A22-4493-8894-0E5CDC1F49DC}" type="pres">
      <dgm:prSet presAssocID="{01F15B10-EEFA-4697-99A2-8EC2DC19A86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1F7E-5E73-49B5-807C-55109A2A9831}" type="pres">
      <dgm:prSet presAssocID="{C9C099AB-766B-4817-BCB4-45E9F0A75C1A}" presName="sp" presStyleCnt="0"/>
      <dgm:spPr/>
    </dgm:pt>
    <dgm:pt modelId="{3C0E6B49-D1AB-438C-8753-72E5A19F1740}" type="pres">
      <dgm:prSet presAssocID="{FC560FA7-ED2F-4CC8-AFE5-53F0641FE4FF}" presName="linNode" presStyleCnt="0"/>
      <dgm:spPr/>
    </dgm:pt>
    <dgm:pt modelId="{AF11F7AC-01D1-4587-914D-6F44166AA9F0}" type="pres">
      <dgm:prSet presAssocID="{FC560FA7-ED2F-4CC8-AFE5-53F0641FE4F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7428E-AD9E-47F1-A056-532CA92FB0F1}" type="pres">
      <dgm:prSet presAssocID="{D24871E3-8FE2-4C2D-8A3A-066C7EDEBD31}" presName="sp" presStyleCnt="0"/>
      <dgm:spPr/>
    </dgm:pt>
    <dgm:pt modelId="{F47EFB73-8D9B-4356-866E-7CAC63F1112A}" type="pres">
      <dgm:prSet presAssocID="{95E7D412-510C-49CE-8F6C-E3B1D4F39A60}" presName="linNode" presStyleCnt="0"/>
      <dgm:spPr/>
    </dgm:pt>
    <dgm:pt modelId="{4EAE1854-DB85-4CB1-9ACE-6FBEE15F5803}" type="pres">
      <dgm:prSet presAssocID="{95E7D412-510C-49CE-8F6C-E3B1D4F39A60}" presName="parentText" presStyleLbl="node1" presStyleIdx="2" presStyleCnt="5" custScaleX="98800" custScaleY="50157" custLinFactNeighborX="11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B3EF-7143-4E74-BC4E-05BDA75EE5C0}" type="pres">
      <dgm:prSet presAssocID="{5EF42EA1-0C42-408B-91DD-41904D629594}" presName="sp" presStyleCnt="0"/>
      <dgm:spPr/>
    </dgm:pt>
    <dgm:pt modelId="{6211DF8A-994D-4498-A5BE-FE79BEF33543}" type="pres">
      <dgm:prSet presAssocID="{9CDAF842-5E53-4DCE-8183-CD6A1B22BD5C}" presName="linNode" presStyleCnt="0"/>
      <dgm:spPr/>
    </dgm:pt>
    <dgm:pt modelId="{9B141B01-FC48-401B-91DB-21A6FDB9B7D5}" type="pres">
      <dgm:prSet presAssocID="{9CDAF842-5E53-4DCE-8183-CD6A1B22BD5C}" presName="parentText" presStyleLbl="node1" presStyleIdx="3" presStyleCnt="5" custScaleX="99587" custScaleY="94200" custLinFactNeighborX="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BC1EB-2018-451A-A43A-BC30422784A6}" type="pres">
      <dgm:prSet presAssocID="{708208C9-F121-440B-9D64-B24DDCDEAA3F}" presName="sp" presStyleCnt="0"/>
      <dgm:spPr/>
    </dgm:pt>
    <dgm:pt modelId="{A7FE61C4-9B27-4E24-9DDF-BF7A3816EACF}" type="pres">
      <dgm:prSet presAssocID="{4FD4ECD0-8802-4243-9882-5D1CBDF8F88B}" presName="linNode" presStyleCnt="0"/>
      <dgm:spPr/>
    </dgm:pt>
    <dgm:pt modelId="{363DBDC4-ED01-4198-A1B8-97F720E0208B}" type="pres">
      <dgm:prSet presAssocID="{4FD4ECD0-8802-4243-9882-5D1CBDF8F88B}" presName="parentText" presStyleLbl="node1" presStyleIdx="4" presStyleCnt="5" custScaleX="101545" custScaleY="53517" custLinFactNeighborX="-2489" custLinFactNeighborY="-2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B44FE-E0F7-417E-836D-54E1374C17B3}" type="presOf" srcId="{4FD4ECD0-8802-4243-9882-5D1CBDF8F88B}" destId="{363DBDC4-ED01-4198-A1B8-97F720E0208B}" srcOrd="0" destOrd="0" presId="urn:microsoft.com/office/officeart/2005/8/layout/vList5"/>
    <dgm:cxn modelId="{1238208A-61BC-4438-8F7D-98DE172881D5}" srcId="{5F622B3C-0E9E-485F-8B26-64443203DECF}" destId="{FC560FA7-ED2F-4CC8-AFE5-53F0641FE4FF}" srcOrd="1" destOrd="0" parTransId="{889A028E-B2BA-4C01-91D4-88101B8152A4}" sibTransId="{D24871E3-8FE2-4C2D-8A3A-066C7EDEBD31}"/>
    <dgm:cxn modelId="{3298D4C4-BF51-4C1A-A3A0-97091AF5B209}" srcId="{5F622B3C-0E9E-485F-8B26-64443203DECF}" destId="{95E7D412-510C-49CE-8F6C-E3B1D4F39A60}" srcOrd="2" destOrd="0" parTransId="{5615000A-01C2-44CC-B822-63C0D788D42A}" sibTransId="{5EF42EA1-0C42-408B-91DD-41904D629594}"/>
    <dgm:cxn modelId="{7786127D-0CED-4CF8-BFCF-D2E124D42990}" srcId="{5F622B3C-0E9E-485F-8B26-64443203DECF}" destId="{9CDAF842-5E53-4DCE-8183-CD6A1B22BD5C}" srcOrd="3" destOrd="0" parTransId="{012F4235-8A6B-4D7B-8C35-C35970814AF0}" sibTransId="{708208C9-F121-440B-9D64-B24DDCDEAA3F}"/>
    <dgm:cxn modelId="{FDEB2CBC-030C-4104-ADDC-8B58FABF10CE}" type="presOf" srcId="{01F15B10-EEFA-4697-99A2-8EC2DC19A867}" destId="{07D50E57-3A22-4493-8894-0E5CDC1F49DC}" srcOrd="0" destOrd="0" presId="urn:microsoft.com/office/officeart/2005/8/layout/vList5"/>
    <dgm:cxn modelId="{578E2932-4A2A-4AA7-B2F4-5085FFD42126}" srcId="{5F622B3C-0E9E-485F-8B26-64443203DECF}" destId="{01F15B10-EEFA-4697-99A2-8EC2DC19A867}" srcOrd="0" destOrd="0" parTransId="{9D349E58-5FFC-4B0F-95C0-CBBF4C070741}" sibTransId="{C9C099AB-766B-4817-BCB4-45E9F0A75C1A}"/>
    <dgm:cxn modelId="{410E858F-63A4-4B0B-B02D-27025AEE163F}" srcId="{5F622B3C-0E9E-485F-8B26-64443203DECF}" destId="{4FD4ECD0-8802-4243-9882-5D1CBDF8F88B}" srcOrd="4" destOrd="0" parTransId="{B8E353CF-67A3-4935-9AE7-587A3325C249}" sibTransId="{3E6410BD-03C0-40F6-98E2-8B99CD63B98A}"/>
    <dgm:cxn modelId="{44138A75-433D-4182-BFC7-0CA53B2F48BC}" type="presOf" srcId="{95E7D412-510C-49CE-8F6C-E3B1D4F39A60}" destId="{4EAE1854-DB85-4CB1-9ACE-6FBEE15F5803}" srcOrd="0" destOrd="0" presId="urn:microsoft.com/office/officeart/2005/8/layout/vList5"/>
    <dgm:cxn modelId="{2224E4DD-B68E-4280-B24D-92EC8D74784B}" type="presOf" srcId="{9CDAF842-5E53-4DCE-8183-CD6A1B22BD5C}" destId="{9B141B01-FC48-401B-91DB-21A6FDB9B7D5}" srcOrd="0" destOrd="0" presId="urn:microsoft.com/office/officeart/2005/8/layout/vList5"/>
    <dgm:cxn modelId="{F3FE759A-AD06-4325-BEFA-429443FE79A4}" type="presOf" srcId="{FC560FA7-ED2F-4CC8-AFE5-53F0641FE4FF}" destId="{AF11F7AC-01D1-4587-914D-6F44166AA9F0}" srcOrd="0" destOrd="0" presId="urn:microsoft.com/office/officeart/2005/8/layout/vList5"/>
    <dgm:cxn modelId="{120B1AA4-159A-4D46-AC53-92B74806D7DE}" type="presOf" srcId="{5F622B3C-0E9E-485F-8B26-64443203DECF}" destId="{9F63159E-E94D-4A6F-B384-AAD20C584758}" srcOrd="0" destOrd="0" presId="urn:microsoft.com/office/officeart/2005/8/layout/vList5"/>
    <dgm:cxn modelId="{09EE1C34-0FB5-4879-9900-FE1E0D721EEA}" type="presParOf" srcId="{9F63159E-E94D-4A6F-B384-AAD20C584758}" destId="{2D0BA703-5ADE-474E-908A-DCF1E6C341DC}" srcOrd="0" destOrd="0" presId="urn:microsoft.com/office/officeart/2005/8/layout/vList5"/>
    <dgm:cxn modelId="{4303CDAC-9F4A-4599-ABB7-CCBD9D84BB96}" type="presParOf" srcId="{2D0BA703-5ADE-474E-908A-DCF1E6C341DC}" destId="{07D50E57-3A22-4493-8894-0E5CDC1F49DC}" srcOrd="0" destOrd="0" presId="urn:microsoft.com/office/officeart/2005/8/layout/vList5"/>
    <dgm:cxn modelId="{1BF3C036-756A-42F8-878D-672D23DB2FE7}" type="presParOf" srcId="{9F63159E-E94D-4A6F-B384-AAD20C584758}" destId="{C0061F7E-5E73-49B5-807C-55109A2A9831}" srcOrd="1" destOrd="0" presId="urn:microsoft.com/office/officeart/2005/8/layout/vList5"/>
    <dgm:cxn modelId="{B101BCD4-44CD-44AF-BAB1-F7A04B7D9966}" type="presParOf" srcId="{9F63159E-E94D-4A6F-B384-AAD20C584758}" destId="{3C0E6B49-D1AB-438C-8753-72E5A19F1740}" srcOrd="2" destOrd="0" presId="urn:microsoft.com/office/officeart/2005/8/layout/vList5"/>
    <dgm:cxn modelId="{D370F5D5-E3A5-4307-9B15-F5A9F231B9C6}" type="presParOf" srcId="{3C0E6B49-D1AB-438C-8753-72E5A19F1740}" destId="{AF11F7AC-01D1-4587-914D-6F44166AA9F0}" srcOrd="0" destOrd="0" presId="urn:microsoft.com/office/officeart/2005/8/layout/vList5"/>
    <dgm:cxn modelId="{F4AC9304-0AAA-49CC-919B-90D897F79582}" type="presParOf" srcId="{9F63159E-E94D-4A6F-B384-AAD20C584758}" destId="{EE07428E-AD9E-47F1-A056-532CA92FB0F1}" srcOrd="3" destOrd="0" presId="urn:microsoft.com/office/officeart/2005/8/layout/vList5"/>
    <dgm:cxn modelId="{EB5CD598-A5B2-4D30-9EA4-C87FBA738C0C}" type="presParOf" srcId="{9F63159E-E94D-4A6F-B384-AAD20C584758}" destId="{F47EFB73-8D9B-4356-866E-7CAC63F1112A}" srcOrd="4" destOrd="0" presId="urn:microsoft.com/office/officeart/2005/8/layout/vList5"/>
    <dgm:cxn modelId="{A021DF68-68CC-43BD-B565-54507DBDBF89}" type="presParOf" srcId="{F47EFB73-8D9B-4356-866E-7CAC63F1112A}" destId="{4EAE1854-DB85-4CB1-9ACE-6FBEE15F5803}" srcOrd="0" destOrd="0" presId="urn:microsoft.com/office/officeart/2005/8/layout/vList5"/>
    <dgm:cxn modelId="{05A65453-EFD3-4B78-8B9A-61D59CEE8DE9}" type="presParOf" srcId="{9F63159E-E94D-4A6F-B384-AAD20C584758}" destId="{E5BCB3EF-7143-4E74-BC4E-05BDA75EE5C0}" srcOrd="5" destOrd="0" presId="urn:microsoft.com/office/officeart/2005/8/layout/vList5"/>
    <dgm:cxn modelId="{86075A33-411C-4298-BF03-D6F58074161D}" type="presParOf" srcId="{9F63159E-E94D-4A6F-B384-AAD20C584758}" destId="{6211DF8A-994D-4498-A5BE-FE79BEF33543}" srcOrd="6" destOrd="0" presId="urn:microsoft.com/office/officeart/2005/8/layout/vList5"/>
    <dgm:cxn modelId="{8BC4701E-BE8E-4BEE-8C51-4F9143F53934}" type="presParOf" srcId="{6211DF8A-994D-4498-A5BE-FE79BEF33543}" destId="{9B141B01-FC48-401B-91DB-21A6FDB9B7D5}" srcOrd="0" destOrd="0" presId="urn:microsoft.com/office/officeart/2005/8/layout/vList5"/>
    <dgm:cxn modelId="{183AE0DA-D2C7-495C-91FB-A2C1E2681626}" type="presParOf" srcId="{9F63159E-E94D-4A6F-B384-AAD20C584758}" destId="{6CDBC1EB-2018-451A-A43A-BC30422784A6}" srcOrd="7" destOrd="0" presId="urn:microsoft.com/office/officeart/2005/8/layout/vList5"/>
    <dgm:cxn modelId="{F1EECCFD-6745-4D65-BB1F-4996391701DD}" type="presParOf" srcId="{9F63159E-E94D-4A6F-B384-AAD20C584758}" destId="{A7FE61C4-9B27-4E24-9DDF-BF7A3816EACF}" srcOrd="8" destOrd="0" presId="urn:microsoft.com/office/officeart/2005/8/layout/vList5"/>
    <dgm:cxn modelId="{29708C93-73E9-41D2-B7D8-798802433C4E}" type="presParOf" srcId="{A7FE61C4-9B27-4E24-9DDF-BF7A3816EACF}" destId="{363DBDC4-ED01-4198-A1B8-97F720E0208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</dgm:pt>
    <dgm:pt modelId="{01F15B10-EEFA-4697-99A2-8EC2DC19A867}">
      <dgm:prSet phldrT="[Текст]" custT="1"/>
      <dgm:spPr/>
      <dgm:t>
        <a:bodyPr/>
        <a:lstStyle/>
        <a:p>
          <a:r>
            <a:rPr lang="ru-RU" sz="75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(инвалидов)ВОВ; лица, отбывавшие наказание, назначенное судом; граждане не имеющие регистрации по месту жительства или месту пребывания в муниципальном образовании «город Майкоп»; одиноко проживающие пенсионера, инвалиды или семьи, состоящие из нетрудоспособных членов, проживающие в неблагоустроенном жилье</a:t>
          </a:r>
          <a:endParaRPr lang="ru-RU" sz="7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49E58-5FFC-4B0F-95C0-CBBF4C070741}" type="parTrans" cxnId="{578E2932-4A2A-4AA7-B2F4-5085FFD42126}">
      <dgm:prSet/>
      <dgm:spPr/>
      <dgm:t>
        <a:bodyPr/>
        <a:lstStyle/>
        <a:p>
          <a:endParaRPr lang="ru-RU"/>
        </a:p>
      </dgm:t>
    </dgm:pt>
    <dgm:pt modelId="{C9C099AB-766B-4817-BCB4-45E9F0A75C1A}" type="sibTrans" cxnId="{578E2932-4A2A-4AA7-B2F4-5085FFD42126}">
      <dgm:prSet/>
      <dgm:spPr/>
      <dgm:t>
        <a:bodyPr/>
        <a:lstStyle/>
        <a:p>
          <a:endParaRPr lang="ru-RU"/>
        </a:p>
      </dgm:t>
    </dgm:pt>
    <dgm:pt modelId="{FC560FA7-ED2F-4CC8-AFE5-53F0641FE4FF}">
      <dgm:prSet phldrT="[Текст]" custT="1"/>
      <dgm:spPr/>
      <dgm:t>
        <a:bodyPr/>
        <a:lstStyle/>
        <a:p>
          <a:pPr algn="ctr"/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Граждане, которым присвоено звание «Почетный гражданин города Майкопа»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A028E-B2BA-4C01-91D4-88101B8152A4}" type="parTrans" cxnId="{1238208A-61BC-4438-8F7D-98DE172881D5}">
      <dgm:prSet/>
      <dgm:spPr/>
      <dgm:t>
        <a:bodyPr/>
        <a:lstStyle/>
        <a:p>
          <a:endParaRPr lang="ru-RU"/>
        </a:p>
      </dgm:t>
    </dgm:pt>
    <dgm:pt modelId="{D24871E3-8FE2-4C2D-8A3A-066C7EDEBD31}" type="sibTrans" cxnId="{1238208A-61BC-4438-8F7D-98DE172881D5}">
      <dgm:prSet/>
      <dgm:spPr/>
      <dgm:t>
        <a:bodyPr/>
        <a:lstStyle/>
        <a:p>
          <a:endParaRPr lang="ru-RU"/>
        </a:p>
      </dgm:t>
    </dgm:pt>
    <dgm:pt modelId="{95E7D412-510C-49CE-8F6C-E3B1D4F39A60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Родители (законные представители), имеющие право на компенсационные выплаты, чей ребенок посещает дошкольное образовательное учреждение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5000A-01C2-44CC-B822-63C0D788D42A}" type="parTrans" cxnId="{3298D4C4-BF51-4C1A-A3A0-97091AF5B209}">
      <dgm:prSet/>
      <dgm:spPr/>
      <dgm:t>
        <a:bodyPr/>
        <a:lstStyle/>
        <a:p>
          <a:endParaRPr lang="ru-RU"/>
        </a:p>
      </dgm:t>
    </dgm:pt>
    <dgm:pt modelId="{5EF42EA1-0C42-408B-91DD-41904D629594}" type="sibTrans" cxnId="{3298D4C4-BF51-4C1A-A3A0-97091AF5B209}">
      <dgm:prSet/>
      <dgm:spPr/>
      <dgm:t>
        <a:bodyPr/>
        <a:lstStyle/>
        <a:p>
          <a:endParaRPr lang="ru-RU"/>
        </a:p>
      </dgm:t>
    </dgm:pt>
    <dgm:pt modelId="{9CDAF842-5E53-4DCE-8183-CD6A1B22BD5C}">
      <dgm:prSet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Лица, замещавшие должности муниципальной службы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F4235-8A6B-4D7B-8C35-C35970814AF0}" type="parTrans" cxnId="{7786127D-0CED-4CF8-BFCF-D2E124D42990}">
      <dgm:prSet/>
      <dgm:spPr/>
      <dgm:t>
        <a:bodyPr/>
        <a:lstStyle/>
        <a:p>
          <a:endParaRPr lang="ru-RU"/>
        </a:p>
      </dgm:t>
    </dgm:pt>
    <dgm:pt modelId="{708208C9-F121-440B-9D64-B24DDCDEAA3F}" type="sibTrans" cxnId="{7786127D-0CED-4CF8-BFCF-D2E124D42990}">
      <dgm:prSet/>
      <dgm:spPr/>
      <dgm:t>
        <a:bodyPr/>
        <a:lstStyle/>
        <a:p>
          <a:endParaRPr lang="ru-RU"/>
        </a:p>
      </dgm:t>
    </dgm:pt>
    <dgm:pt modelId="{4FD4ECD0-8802-4243-9882-5D1CBDF8F88B}">
      <dgm:prSet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проживающие и работающие в сельских  населенных пунктах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353CF-67A3-4935-9AE7-587A3325C249}" type="parTrans" cxnId="{410E858F-63A4-4B0B-B02D-27025AEE163F}">
      <dgm:prSet/>
      <dgm:spPr/>
      <dgm:t>
        <a:bodyPr/>
        <a:lstStyle/>
        <a:p>
          <a:endParaRPr lang="ru-RU"/>
        </a:p>
      </dgm:t>
    </dgm:pt>
    <dgm:pt modelId="{3E6410BD-03C0-40F6-98E2-8B99CD63B98A}" type="sibTrans" cxnId="{410E858F-63A4-4B0B-B02D-27025AEE163F}">
      <dgm:prSet/>
      <dgm:spPr/>
      <dgm:t>
        <a:bodyPr/>
        <a:lstStyle/>
        <a:p>
          <a:endParaRPr lang="ru-RU"/>
        </a:p>
      </dgm:t>
    </dgm:pt>
    <dgm:pt modelId="{355A520B-A8CB-439C-AD3C-44E77993B181}">
      <dgm:prSet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Молодые семьи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49502-4178-4144-BDC6-19F0108FC120}" type="parTrans" cxnId="{E4D49A60-8513-4FDC-92B7-A8BA1753E918}">
      <dgm:prSet/>
      <dgm:spPr/>
      <dgm:t>
        <a:bodyPr/>
        <a:lstStyle/>
        <a:p>
          <a:endParaRPr lang="ru-RU"/>
        </a:p>
      </dgm:t>
    </dgm:pt>
    <dgm:pt modelId="{B52D5D84-D3A7-41EA-89E2-EF739E2EC5A3}" type="sibTrans" cxnId="{E4D49A60-8513-4FDC-92B7-A8BA1753E918}">
      <dgm:prSet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</dgm:pt>
    <dgm:pt modelId="{8AEF4A9D-E000-4530-8F2A-5AF332BA5CDD}" type="pres">
      <dgm:prSet presAssocID="{355A520B-A8CB-439C-AD3C-44E77993B181}" presName="linNode" presStyleCnt="0"/>
      <dgm:spPr/>
    </dgm:pt>
    <dgm:pt modelId="{DFD2F425-DAB4-4AA2-A215-B5E71800DCA8}" type="pres">
      <dgm:prSet presAssocID="{355A520B-A8CB-439C-AD3C-44E77993B181}" presName="parentText" presStyleLbl="node1" presStyleIdx="0" presStyleCnt="6" custScaleX="126262" custScaleY="15462" custLinFactNeighborX="2794" custLinFactNeighborY="-24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60520-00C5-4A4E-B16B-2B10B05A3D24}" type="pres">
      <dgm:prSet presAssocID="{B52D5D84-D3A7-41EA-89E2-EF739E2EC5A3}" presName="sp" presStyleCnt="0"/>
      <dgm:spPr/>
    </dgm:pt>
    <dgm:pt modelId="{00343824-16EE-4970-B1D6-65A9255ADD50}" type="pres">
      <dgm:prSet presAssocID="{01F15B10-EEFA-4697-99A2-8EC2DC19A867}" presName="linNode" presStyleCnt="0"/>
      <dgm:spPr/>
    </dgm:pt>
    <dgm:pt modelId="{2A60DDC7-68F4-4CC0-982C-BC05531D78BF}" type="pres">
      <dgm:prSet presAssocID="{01F15B10-EEFA-4697-99A2-8EC2DC19A867}" presName="parentText" presStyleLbl="node1" presStyleIdx="1" presStyleCnt="6" custScaleX="132705" custScaleY="63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97EDA-038E-4C03-A19A-5E33F89DAD36}" type="pres">
      <dgm:prSet presAssocID="{C9C099AB-766B-4817-BCB4-45E9F0A75C1A}" presName="sp" presStyleCnt="0"/>
      <dgm:spPr/>
    </dgm:pt>
    <dgm:pt modelId="{FB98301E-497C-421F-8F60-AFF58F2C7EF9}" type="pres">
      <dgm:prSet presAssocID="{FC560FA7-ED2F-4CC8-AFE5-53F0641FE4FF}" presName="linNode" presStyleCnt="0"/>
      <dgm:spPr/>
    </dgm:pt>
    <dgm:pt modelId="{44E0CDC3-E6AB-442E-AD86-7CC5BA6F3728}" type="pres">
      <dgm:prSet presAssocID="{FC560FA7-ED2F-4CC8-AFE5-53F0641FE4FF}" presName="parentText" presStyleLbl="node1" presStyleIdx="2" presStyleCnt="6" custScaleX="128152" custScaleY="245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0C945-D63A-4217-A0DB-2709216DBF43}" type="pres">
      <dgm:prSet presAssocID="{D24871E3-8FE2-4C2D-8A3A-066C7EDEBD31}" presName="sp" presStyleCnt="0"/>
      <dgm:spPr/>
    </dgm:pt>
    <dgm:pt modelId="{2525D99B-9245-4284-B736-8715E4371F55}" type="pres">
      <dgm:prSet presAssocID="{95E7D412-510C-49CE-8F6C-E3B1D4F39A60}" presName="linNode" presStyleCnt="0"/>
      <dgm:spPr/>
    </dgm:pt>
    <dgm:pt modelId="{DB8D0F4E-CAC9-479E-AAC9-F482EDD8056D}" type="pres">
      <dgm:prSet presAssocID="{95E7D412-510C-49CE-8F6C-E3B1D4F39A60}" presName="parentText" presStyleLbl="node1" presStyleIdx="3" presStyleCnt="6" custScaleX="130100" custScaleY="200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F3D92-5FCE-4C91-8895-572FCF97D46A}" type="pres">
      <dgm:prSet presAssocID="{5EF42EA1-0C42-408B-91DD-41904D629594}" presName="sp" presStyleCnt="0"/>
      <dgm:spPr/>
    </dgm:pt>
    <dgm:pt modelId="{3F71B908-0995-41F3-9C4C-A1A09299D5BB}" type="pres">
      <dgm:prSet presAssocID="{9CDAF842-5E53-4DCE-8183-CD6A1B22BD5C}" presName="linNode" presStyleCnt="0"/>
      <dgm:spPr/>
    </dgm:pt>
    <dgm:pt modelId="{86732500-D7DC-49E7-82CA-4898AA914325}" type="pres">
      <dgm:prSet presAssocID="{9CDAF842-5E53-4DCE-8183-CD6A1B22BD5C}" presName="parentText" presStyleLbl="node1" presStyleIdx="4" presStyleCnt="6" custScaleX="130113" custScaleY="15478" custLinFactNeighborX="2376" custLinFactNeighborY="2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845CB-6D0F-45F2-8FD4-FF61F2D32FD7}" type="pres">
      <dgm:prSet presAssocID="{708208C9-F121-440B-9D64-B24DDCDEAA3F}" presName="sp" presStyleCnt="0"/>
      <dgm:spPr/>
    </dgm:pt>
    <dgm:pt modelId="{D01FE8FE-1BA9-4DA4-A66D-B66D28C11C6B}" type="pres">
      <dgm:prSet presAssocID="{4FD4ECD0-8802-4243-9882-5D1CBDF8F88B}" presName="linNode" presStyleCnt="0"/>
      <dgm:spPr/>
    </dgm:pt>
    <dgm:pt modelId="{11490524-4537-46CB-8EBE-09E4C7A872E3}" type="pres">
      <dgm:prSet presAssocID="{4FD4ECD0-8802-4243-9882-5D1CBDF8F88B}" presName="parentText" presStyleLbl="node1" presStyleIdx="5" presStyleCnt="6" custScaleX="130113" custScaleY="17898" custLinFactNeighborX="2376" custLinFactNeighborY="-6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991EC-6FCE-4B2C-9D82-6D3DF440348E}" type="presOf" srcId="{5F622B3C-0E9E-485F-8B26-64443203DECF}" destId="{D61FE14C-8119-40B5-9330-6B5011C6910B}" srcOrd="0" destOrd="0" presId="urn:microsoft.com/office/officeart/2005/8/layout/vList5"/>
    <dgm:cxn modelId="{03F3B315-0FBF-47F7-9578-7C757EFA40B1}" type="presOf" srcId="{9CDAF842-5E53-4DCE-8183-CD6A1B22BD5C}" destId="{86732500-D7DC-49E7-82CA-4898AA914325}" srcOrd="0" destOrd="0" presId="urn:microsoft.com/office/officeart/2005/8/layout/vList5"/>
    <dgm:cxn modelId="{578E2932-4A2A-4AA7-B2F4-5085FFD42126}" srcId="{5F622B3C-0E9E-485F-8B26-64443203DECF}" destId="{01F15B10-EEFA-4697-99A2-8EC2DC19A867}" srcOrd="1" destOrd="0" parTransId="{9D349E58-5FFC-4B0F-95C0-CBBF4C070741}" sibTransId="{C9C099AB-766B-4817-BCB4-45E9F0A75C1A}"/>
    <dgm:cxn modelId="{15AD6854-2A0C-4E5B-B0D2-4519D1754685}" type="presOf" srcId="{95E7D412-510C-49CE-8F6C-E3B1D4F39A60}" destId="{DB8D0F4E-CAC9-479E-AAC9-F482EDD8056D}" srcOrd="0" destOrd="0" presId="urn:microsoft.com/office/officeart/2005/8/layout/vList5"/>
    <dgm:cxn modelId="{410E858F-63A4-4B0B-B02D-27025AEE163F}" srcId="{5F622B3C-0E9E-485F-8B26-64443203DECF}" destId="{4FD4ECD0-8802-4243-9882-5D1CBDF8F88B}" srcOrd="5" destOrd="0" parTransId="{B8E353CF-67A3-4935-9AE7-587A3325C249}" sibTransId="{3E6410BD-03C0-40F6-98E2-8B99CD63B98A}"/>
    <dgm:cxn modelId="{E4D49A60-8513-4FDC-92B7-A8BA1753E918}" srcId="{5F622B3C-0E9E-485F-8B26-64443203DECF}" destId="{355A520B-A8CB-439C-AD3C-44E77993B181}" srcOrd="0" destOrd="0" parTransId="{68749502-4178-4144-BDC6-19F0108FC120}" sibTransId="{B52D5D84-D3A7-41EA-89E2-EF739E2EC5A3}"/>
    <dgm:cxn modelId="{7786127D-0CED-4CF8-BFCF-D2E124D42990}" srcId="{5F622B3C-0E9E-485F-8B26-64443203DECF}" destId="{9CDAF842-5E53-4DCE-8183-CD6A1B22BD5C}" srcOrd="4" destOrd="0" parTransId="{012F4235-8A6B-4D7B-8C35-C35970814AF0}" sibTransId="{708208C9-F121-440B-9D64-B24DDCDEAA3F}"/>
    <dgm:cxn modelId="{60152127-08F3-4E6B-A1D4-B3134165B4D5}" type="presOf" srcId="{355A520B-A8CB-439C-AD3C-44E77993B181}" destId="{DFD2F425-DAB4-4AA2-A215-B5E71800DCA8}" srcOrd="0" destOrd="0" presId="urn:microsoft.com/office/officeart/2005/8/layout/vList5"/>
    <dgm:cxn modelId="{3298D4C4-BF51-4C1A-A3A0-97091AF5B209}" srcId="{5F622B3C-0E9E-485F-8B26-64443203DECF}" destId="{95E7D412-510C-49CE-8F6C-E3B1D4F39A60}" srcOrd="3" destOrd="0" parTransId="{5615000A-01C2-44CC-B822-63C0D788D42A}" sibTransId="{5EF42EA1-0C42-408B-91DD-41904D629594}"/>
    <dgm:cxn modelId="{1238208A-61BC-4438-8F7D-98DE172881D5}" srcId="{5F622B3C-0E9E-485F-8B26-64443203DECF}" destId="{FC560FA7-ED2F-4CC8-AFE5-53F0641FE4FF}" srcOrd="2" destOrd="0" parTransId="{889A028E-B2BA-4C01-91D4-88101B8152A4}" sibTransId="{D24871E3-8FE2-4C2D-8A3A-066C7EDEBD31}"/>
    <dgm:cxn modelId="{F84DC475-9620-4A78-A353-B9E378F39B29}" type="presOf" srcId="{4FD4ECD0-8802-4243-9882-5D1CBDF8F88B}" destId="{11490524-4537-46CB-8EBE-09E4C7A872E3}" srcOrd="0" destOrd="0" presId="urn:microsoft.com/office/officeart/2005/8/layout/vList5"/>
    <dgm:cxn modelId="{0F55F179-0554-4879-B606-BCD7FFA02619}" type="presOf" srcId="{FC560FA7-ED2F-4CC8-AFE5-53F0641FE4FF}" destId="{44E0CDC3-E6AB-442E-AD86-7CC5BA6F3728}" srcOrd="0" destOrd="0" presId="urn:microsoft.com/office/officeart/2005/8/layout/vList5"/>
    <dgm:cxn modelId="{EA9D3058-DFCE-4FFC-A9E8-D0CDD62F9F29}" type="presOf" srcId="{01F15B10-EEFA-4697-99A2-8EC2DC19A867}" destId="{2A60DDC7-68F4-4CC0-982C-BC05531D78BF}" srcOrd="0" destOrd="0" presId="urn:microsoft.com/office/officeart/2005/8/layout/vList5"/>
    <dgm:cxn modelId="{DAE1485C-6414-4A91-946B-6DC0B1CD2829}" type="presParOf" srcId="{D61FE14C-8119-40B5-9330-6B5011C6910B}" destId="{8AEF4A9D-E000-4530-8F2A-5AF332BA5CDD}" srcOrd="0" destOrd="0" presId="urn:microsoft.com/office/officeart/2005/8/layout/vList5"/>
    <dgm:cxn modelId="{CEAD2F38-2AAC-465D-845F-EC344D085548}" type="presParOf" srcId="{8AEF4A9D-E000-4530-8F2A-5AF332BA5CDD}" destId="{DFD2F425-DAB4-4AA2-A215-B5E71800DCA8}" srcOrd="0" destOrd="0" presId="urn:microsoft.com/office/officeart/2005/8/layout/vList5"/>
    <dgm:cxn modelId="{08394AD2-153F-4036-8AE8-8FBDB1054D99}" type="presParOf" srcId="{D61FE14C-8119-40B5-9330-6B5011C6910B}" destId="{D5260520-00C5-4A4E-B16B-2B10B05A3D24}" srcOrd="1" destOrd="0" presId="urn:microsoft.com/office/officeart/2005/8/layout/vList5"/>
    <dgm:cxn modelId="{F3DE58B9-C926-4EEE-B15B-6C240C55B37C}" type="presParOf" srcId="{D61FE14C-8119-40B5-9330-6B5011C6910B}" destId="{00343824-16EE-4970-B1D6-65A9255ADD50}" srcOrd="2" destOrd="0" presId="urn:microsoft.com/office/officeart/2005/8/layout/vList5"/>
    <dgm:cxn modelId="{BC479AED-6C65-489B-8402-E69CE9834594}" type="presParOf" srcId="{00343824-16EE-4970-B1D6-65A9255ADD50}" destId="{2A60DDC7-68F4-4CC0-982C-BC05531D78BF}" srcOrd="0" destOrd="0" presId="urn:microsoft.com/office/officeart/2005/8/layout/vList5"/>
    <dgm:cxn modelId="{269E05C0-529C-478D-AE89-B2FDCE7D27C0}" type="presParOf" srcId="{D61FE14C-8119-40B5-9330-6B5011C6910B}" destId="{D8097EDA-038E-4C03-A19A-5E33F89DAD36}" srcOrd="3" destOrd="0" presId="urn:microsoft.com/office/officeart/2005/8/layout/vList5"/>
    <dgm:cxn modelId="{29EF1146-DEDC-4F1A-A0CE-FA2D2DB6DE45}" type="presParOf" srcId="{D61FE14C-8119-40B5-9330-6B5011C6910B}" destId="{FB98301E-497C-421F-8F60-AFF58F2C7EF9}" srcOrd="4" destOrd="0" presId="urn:microsoft.com/office/officeart/2005/8/layout/vList5"/>
    <dgm:cxn modelId="{6EF3C4A9-3B45-4EAB-A0A3-921EAA20E195}" type="presParOf" srcId="{FB98301E-497C-421F-8F60-AFF58F2C7EF9}" destId="{44E0CDC3-E6AB-442E-AD86-7CC5BA6F3728}" srcOrd="0" destOrd="0" presId="urn:microsoft.com/office/officeart/2005/8/layout/vList5"/>
    <dgm:cxn modelId="{6F103429-7968-4168-BB9B-F13AD5B3B00F}" type="presParOf" srcId="{D61FE14C-8119-40B5-9330-6B5011C6910B}" destId="{DA70C945-D63A-4217-A0DB-2709216DBF43}" srcOrd="5" destOrd="0" presId="urn:microsoft.com/office/officeart/2005/8/layout/vList5"/>
    <dgm:cxn modelId="{9AA82823-84F9-480C-B77E-2666E1751690}" type="presParOf" srcId="{D61FE14C-8119-40B5-9330-6B5011C6910B}" destId="{2525D99B-9245-4284-B736-8715E4371F55}" srcOrd="6" destOrd="0" presId="urn:microsoft.com/office/officeart/2005/8/layout/vList5"/>
    <dgm:cxn modelId="{2DF62E7C-A087-4D21-95FB-D31A8FFC163C}" type="presParOf" srcId="{2525D99B-9245-4284-B736-8715E4371F55}" destId="{DB8D0F4E-CAC9-479E-AAC9-F482EDD8056D}" srcOrd="0" destOrd="0" presId="urn:microsoft.com/office/officeart/2005/8/layout/vList5"/>
    <dgm:cxn modelId="{545E3057-F6B9-4D9F-AF95-E1B292D28C7D}" type="presParOf" srcId="{D61FE14C-8119-40B5-9330-6B5011C6910B}" destId="{0CCF3D92-5FCE-4C91-8895-572FCF97D46A}" srcOrd="7" destOrd="0" presId="urn:microsoft.com/office/officeart/2005/8/layout/vList5"/>
    <dgm:cxn modelId="{72633BC1-101B-4FA2-849C-5D652771BCCC}" type="presParOf" srcId="{D61FE14C-8119-40B5-9330-6B5011C6910B}" destId="{3F71B908-0995-41F3-9C4C-A1A09299D5BB}" srcOrd="8" destOrd="0" presId="urn:microsoft.com/office/officeart/2005/8/layout/vList5"/>
    <dgm:cxn modelId="{DDE4CB35-5D9E-43E7-9466-741496B46186}" type="presParOf" srcId="{3F71B908-0995-41F3-9C4C-A1A09299D5BB}" destId="{86732500-D7DC-49E7-82CA-4898AA914325}" srcOrd="0" destOrd="0" presId="urn:microsoft.com/office/officeart/2005/8/layout/vList5"/>
    <dgm:cxn modelId="{AB11DA20-B948-4F5E-B602-9939A780D259}" type="presParOf" srcId="{D61FE14C-8119-40B5-9330-6B5011C6910B}" destId="{A93845CB-6D0F-45F2-8FD4-FF61F2D32FD7}" srcOrd="9" destOrd="0" presId="urn:microsoft.com/office/officeart/2005/8/layout/vList5"/>
    <dgm:cxn modelId="{32E480F7-618F-4EB6-A8BB-1344CFDFDBFE}" type="presParOf" srcId="{D61FE14C-8119-40B5-9330-6B5011C6910B}" destId="{D01FE8FE-1BA9-4DA4-A66D-B66D28C11C6B}" srcOrd="10" destOrd="0" presId="urn:microsoft.com/office/officeart/2005/8/layout/vList5"/>
    <dgm:cxn modelId="{A924BC13-6851-49D4-AD13-9235999D811F}" type="presParOf" srcId="{D01FE8FE-1BA9-4DA4-A66D-B66D28C11C6B}" destId="{11490524-4537-46CB-8EBE-09E4C7A872E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</dgm:pt>
    <dgm:pt modelId="{355A520B-A8CB-439C-AD3C-44E77993B181}">
      <dgm:prSet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работающие в сельских населенных пунктах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D5D84-D3A7-41EA-89E2-EF739E2EC5A3}" type="sibTrans" cxnId="{E4D49A60-8513-4FDC-92B7-A8BA1753E918}">
      <dgm:prSet/>
      <dgm:spPr/>
      <dgm:t>
        <a:bodyPr/>
        <a:lstStyle/>
        <a:p>
          <a:endParaRPr lang="ru-RU"/>
        </a:p>
      </dgm:t>
    </dgm:pt>
    <dgm:pt modelId="{68749502-4178-4144-BDC6-19F0108FC120}" type="parTrans" cxnId="{E4D49A60-8513-4FDC-92B7-A8BA1753E918}">
      <dgm:prSet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</dgm:pt>
    <dgm:pt modelId="{8AEF4A9D-E000-4530-8F2A-5AF332BA5CDD}" type="pres">
      <dgm:prSet presAssocID="{355A520B-A8CB-439C-AD3C-44E77993B181}" presName="linNode" presStyleCnt="0"/>
      <dgm:spPr/>
    </dgm:pt>
    <dgm:pt modelId="{DFD2F425-DAB4-4AA2-A215-B5E71800DCA8}" type="pres">
      <dgm:prSet presAssocID="{355A520B-A8CB-439C-AD3C-44E77993B181}" presName="parentText" presStyleLbl="node1" presStyleIdx="0" presStyleCnt="1" custScaleX="126262" custScaleY="17706" custLinFactNeighborX="6833" custLinFactNeighborY="-406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76D50-4CF0-47A2-B533-E4E4F8F324B9}" type="presOf" srcId="{355A520B-A8CB-439C-AD3C-44E77993B181}" destId="{DFD2F425-DAB4-4AA2-A215-B5E71800DCA8}" srcOrd="0" destOrd="0" presId="urn:microsoft.com/office/officeart/2005/8/layout/vList5"/>
    <dgm:cxn modelId="{F1D481CB-8C75-40B5-B441-8739AE2321FF}" type="presOf" srcId="{5F622B3C-0E9E-485F-8B26-64443203DECF}" destId="{D61FE14C-8119-40B5-9330-6B5011C6910B}" srcOrd="0" destOrd="0" presId="urn:microsoft.com/office/officeart/2005/8/layout/vList5"/>
    <dgm:cxn modelId="{E4D49A60-8513-4FDC-92B7-A8BA1753E918}" srcId="{5F622B3C-0E9E-485F-8B26-64443203DECF}" destId="{355A520B-A8CB-439C-AD3C-44E77993B181}" srcOrd="0" destOrd="0" parTransId="{68749502-4178-4144-BDC6-19F0108FC120}" sibTransId="{B52D5D84-D3A7-41EA-89E2-EF739E2EC5A3}"/>
    <dgm:cxn modelId="{AB5B3744-C5E0-49BA-A46E-709F9C8C3E86}" type="presParOf" srcId="{D61FE14C-8119-40B5-9330-6B5011C6910B}" destId="{8AEF4A9D-E000-4530-8F2A-5AF332BA5CDD}" srcOrd="0" destOrd="0" presId="urn:microsoft.com/office/officeart/2005/8/layout/vList5"/>
    <dgm:cxn modelId="{0FEC8F78-501B-40FC-A365-5D8DF1B6B26A}" type="presParOf" srcId="{8AEF4A9D-E000-4530-8F2A-5AF332BA5CDD}" destId="{DFD2F425-DAB4-4AA2-A215-B5E71800DCA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0.31416</cdr:x>
      <cdr:y>0.138</cdr:y>
    </cdr:from>
    <cdr:to>
      <cdr:x>0.37611</cdr:x>
      <cdr:y>0.21466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6284" y="648072"/>
          <a:ext cx="504081" cy="360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0.38053</cdr:x>
      <cdr:y>0.184</cdr:y>
    </cdr:from>
    <cdr:to>
      <cdr:x>0.44248</cdr:x>
      <cdr:y>0.24533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6344" y="864096"/>
          <a:ext cx="50408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0.43363</cdr:x>
      <cdr:y>0.26066</cdr:y>
    </cdr:from>
    <cdr:to>
      <cdr:x>0.50442</cdr:x>
      <cdr:y>0.32199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28444" y="1224136"/>
          <a:ext cx="576012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8%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0.45999</cdr:y>
    </cdr:from>
    <cdr:to>
      <cdr:x>0.55309</cdr:x>
      <cdr:y>0.55199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68452" y="2160240"/>
          <a:ext cx="431988" cy="432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18%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0.36726</cdr:x>
      <cdr:y>0.87398</cdr:y>
    </cdr:from>
    <cdr:to>
      <cdr:x>0.42921</cdr:x>
      <cdr:y>0.94266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88332" y="4104456"/>
          <a:ext cx="504081" cy="322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52%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0.09292</cdr:x>
      <cdr:y>0.24533</cdr:y>
    </cdr:from>
    <cdr:to>
      <cdr:x>0.14601</cdr:x>
      <cdr:y>0.322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56084" y="1152128"/>
          <a:ext cx="431988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0.19027</cdr:x>
      <cdr:y>0.10733</cdr:y>
    </cdr:from>
    <cdr:to>
      <cdr:x>0.23452</cdr:x>
      <cdr:y>0.184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48172" y="504056"/>
          <a:ext cx="360058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0.26106</cdr:x>
      <cdr:y>0.12266</cdr:y>
    </cdr:from>
    <cdr:to>
      <cdr:x>0.31416</cdr:x>
      <cdr:y>0.19933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24236" y="576064"/>
          <a:ext cx="432069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0.22566</cdr:x>
      <cdr:y>0.15333</cdr:y>
    </cdr:from>
    <cdr:to>
      <cdr:x>0.27876</cdr:x>
      <cdr:y>0.21466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836204" y="720080"/>
          <a:ext cx="432070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0.14602</cdr:x>
      <cdr:y>0.16866</cdr:y>
    </cdr:from>
    <cdr:to>
      <cdr:x>0.20797</cdr:x>
      <cdr:y>0.22999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188132" y="792088"/>
          <a:ext cx="50408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6%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0.74093</cdr:x>
      <cdr:y>0.2835</cdr:y>
    </cdr:from>
    <cdr:to>
      <cdr:x>0.89093</cdr:x>
      <cdr:y>0.5085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516683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0.73236</cdr:x>
      <cdr:y>0.14175</cdr:y>
    </cdr:from>
    <cdr:to>
      <cdr:x>0.98042</cdr:x>
      <cdr:y>0.37209</cdr:y>
    </cdr:to>
    <cdr:grpSp>
      <cdr:nvGrpSpPr>
        <cdr:cNvPr id="38" name="Группа 37"/>
        <cdr:cNvGrpSpPr/>
      </cdr:nvGrpSpPr>
      <cdr:grpSpPr>
        <a:xfrm xmlns:a="http://schemas.openxmlformats.org/drawingml/2006/main">
          <a:off x="5220842" y="612428"/>
          <a:ext cx="1768368" cy="995179"/>
          <a:chOff x="4464496" y="576064"/>
          <a:chExt cx="1512169" cy="936104"/>
        </a:xfrm>
      </cdr:grpSpPr>
      <cdr:cxnSp macro="">
        <cdr:nvCxnSpPr>
          <cdr:cNvPr id="16" name="Прямая соединительная линия 15"/>
          <cdr:cNvCxnSpPr/>
        </cdr:nvCxnSpPr>
        <cdr:spPr>
          <a:xfrm xmlns:a="http://schemas.openxmlformats.org/drawingml/2006/main" flipV="1">
            <a:off x="4464496" y="1152128"/>
            <a:ext cx="216024" cy="324036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2" name="TextBox 21"/>
          <cdr:cNvSpPr txBox="1"/>
        </cdr:nvSpPr>
        <cdr:spPr>
          <a:xfrm xmlns:a="http://schemas.openxmlformats.org/drawingml/2006/main">
            <a:off x="4608512" y="576064"/>
            <a:ext cx="1368153" cy="9361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</a:p>
          <a:p xmlns:a="http://schemas.openxmlformats.org/drawingml/2006/main"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 xmlns:a="http://schemas.openxmlformats.org/drawingml/2006/main"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3 032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586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 тыс.руб.</a:t>
            </a:r>
          </a:p>
          <a:p xmlns:a="http://schemas.openxmlformats.org/drawingml/2006/main"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90,5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0.46465</cdr:x>
      <cdr:y>0.16546</cdr:y>
    </cdr:from>
    <cdr:to>
      <cdr:x>0.67703</cdr:x>
      <cdr:y>0.41351</cdr:y>
    </cdr:to>
    <cdr:grpSp>
      <cdr:nvGrpSpPr>
        <cdr:cNvPr id="33" name="Группа 32"/>
        <cdr:cNvGrpSpPr/>
      </cdr:nvGrpSpPr>
      <cdr:grpSpPr>
        <a:xfrm xmlns:a="http://schemas.openxmlformats.org/drawingml/2006/main">
          <a:off x="3312393" y="714867"/>
          <a:ext cx="1514013" cy="1071695"/>
          <a:chOff x="2736304" y="720080"/>
          <a:chExt cx="1294668" cy="1008112"/>
        </a:xfrm>
      </cdr:grpSpPr>
      <cdr:cxnSp macro="">
        <cdr:nvCxnSpPr>
          <cdr:cNvPr id="24" name="Прямая соединительная линия 23"/>
          <cdr:cNvCxnSpPr/>
        </cdr:nvCxnSpPr>
        <cdr:spPr>
          <a:xfrm xmlns:a="http://schemas.openxmlformats.org/drawingml/2006/main" flipH="1" flipV="1">
            <a:off x="3292547" y="1368152"/>
            <a:ext cx="144016" cy="36004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8" name="TextBox 27"/>
          <cdr:cNvSpPr txBox="1"/>
        </cdr:nvSpPr>
        <cdr:spPr>
          <a:xfrm xmlns:a="http://schemas.openxmlformats.org/drawingml/2006/main">
            <a:off x="2736304" y="720080"/>
            <a:ext cx="1294668" cy="914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Ведомственные</a:t>
            </a:r>
          </a:p>
          <a:p xmlns:a="http://schemas.openxmlformats.org/drawingml/2006/main"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 xmlns:a="http://schemas.openxmlformats.org/drawingml/2006/main"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54 379,7 тыс.руб.</a:t>
            </a:r>
          </a:p>
          <a:p xmlns:a="http://schemas.openxmlformats.org/drawingml/2006/main"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(1,6%)</a:t>
            </a:r>
            <a:endParaRPr lang="ru-RU" sz="1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0.34791</cdr:x>
      <cdr:y>0.54879</cdr:y>
    </cdr:from>
    <cdr:to>
      <cdr:x>0.59596</cdr:x>
      <cdr:y>0.81457</cdr:y>
    </cdr:to>
    <cdr:grpSp>
      <cdr:nvGrpSpPr>
        <cdr:cNvPr id="32" name="Группа 31"/>
        <cdr:cNvGrpSpPr/>
      </cdr:nvGrpSpPr>
      <cdr:grpSpPr>
        <a:xfrm xmlns:a="http://schemas.openxmlformats.org/drawingml/2006/main">
          <a:off x="2480178" y="2371036"/>
          <a:ext cx="1768297" cy="1148297"/>
          <a:chOff x="2016224" y="2304256"/>
          <a:chExt cx="1512168" cy="1080120"/>
        </a:xfrm>
      </cdr:grpSpPr>
      <cdr:cxnSp macro="">
        <cdr:nvCxnSpPr>
          <cdr:cNvPr id="30" name="Прямая соединительная линия 29"/>
          <cdr:cNvCxnSpPr/>
        </cdr:nvCxnSpPr>
        <cdr:spPr>
          <a:xfrm xmlns:a="http://schemas.openxmlformats.org/drawingml/2006/main" flipH="1">
            <a:off x="2788491" y="2304256"/>
            <a:ext cx="504056" cy="288032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1" name="TextBox 30"/>
          <cdr:cNvSpPr txBox="1"/>
        </cdr:nvSpPr>
        <cdr:spPr>
          <a:xfrm xmlns:a="http://schemas.openxmlformats.org/drawingml/2006/main">
            <a:off x="2016224" y="2592288"/>
            <a:ext cx="1512168" cy="79208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Непрограммные </a:t>
            </a:r>
          </a:p>
          <a:p xmlns:a="http://schemas.openxmlformats.org/drawingml/2006/main"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 xmlns:a="http://schemas.openxmlformats.org/drawingml/2006/main"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264 146,0 тыс.руб. </a:t>
            </a:r>
          </a:p>
          <a:p xmlns:a="http://schemas.openxmlformats.org/drawingml/2006/main"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(7,9%)</a:t>
            </a:r>
            <a:endParaRPr lang="ru-RU" sz="1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0.83301</cdr:x>
      <cdr:y>0.81145</cdr:y>
    </cdr:from>
    <cdr:to>
      <cdr:x>1</cdr:x>
      <cdr:y>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380311" y="3160644"/>
          <a:ext cx="1479509" cy="73440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dirty="0" smtClean="0"/>
            <a:t>Муниципальный долг</a:t>
          </a:r>
          <a:r>
            <a:rPr lang="en-US" sz="900" dirty="0" smtClean="0"/>
            <a:t>, </a:t>
          </a:r>
          <a:r>
            <a:rPr lang="ru-RU" sz="900" dirty="0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0.17219</cdr:x>
      <cdr:y>0.90587</cdr:y>
    </cdr:from>
    <cdr:to>
      <cdr:x>0.83885</cdr:x>
      <cdr:y>1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1525541" y="3528392"/>
          <a:ext cx="5906489" cy="36665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tIns="0"/>
        <a:lstStyle xmlns:a="http://schemas.openxmlformats.org/drawingml/2006/main"/>
        <a:p xmlns:a="http://schemas.openxmlformats.org/drawingml/2006/main">
          <a:r>
            <a:rPr lang="ru-RU" sz="900" b="1" dirty="0" smtClean="0"/>
            <a:t>  908 900,00     </a:t>
          </a:r>
          <a:r>
            <a:rPr lang="en-US" sz="900" b="1" dirty="0" smtClean="0"/>
            <a:t>     </a:t>
          </a:r>
          <a:r>
            <a:rPr lang="en-US" sz="900" b="1" dirty="0" smtClean="0"/>
            <a:t>   </a:t>
          </a:r>
          <a:r>
            <a:rPr lang="ru-RU" sz="900" b="1" dirty="0" smtClean="0"/>
            <a:t> </a:t>
          </a:r>
          <a:r>
            <a:rPr lang="en-US" sz="900" b="1" dirty="0" smtClean="0"/>
            <a:t>  </a:t>
          </a:r>
          <a:r>
            <a:rPr lang="ru-RU" sz="900" b="1" dirty="0" smtClean="0"/>
            <a:t>788 900,00      </a:t>
          </a:r>
          <a:r>
            <a:rPr lang="en-US" sz="900" b="1" dirty="0" smtClean="0"/>
            <a:t>    </a:t>
          </a:r>
          <a:r>
            <a:rPr lang="ru-RU" sz="900" b="1" dirty="0" smtClean="0"/>
            <a:t>       </a:t>
          </a:r>
          <a:r>
            <a:rPr lang="ru-RU" sz="900" b="1" dirty="0" smtClean="0"/>
            <a:t>1 </a:t>
          </a:r>
          <a:r>
            <a:rPr lang="en-US" sz="900" b="1" dirty="0" smtClean="0"/>
            <a:t>1</a:t>
          </a:r>
          <a:r>
            <a:rPr lang="ru-RU" sz="900" b="1" dirty="0" smtClean="0"/>
            <a:t>34 181,2         </a:t>
          </a:r>
          <a:r>
            <a:rPr lang="en-US" sz="900" b="1" dirty="0" smtClean="0"/>
            <a:t>  </a:t>
          </a:r>
          <a:r>
            <a:rPr lang="ru-RU" sz="900" b="1" dirty="0" smtClean="0"/>
            <a:t> </a:t>
          </a:r>
          <a:r>
            <a:rPr lang="en-US" sz="900" b="1" dirty="0" smtClean="0"/>
            <a:t>        </a:t>
          </a:r>
          <a:r>
            <a:rPr lang="ru-RU" sz="900" b="1" dirty="0" smtClean="0"/>
            <a:t>1 270 </a:t>
          </a:r>
          <a:r>
            <a:rPr lang="en-US" sz="900" b="1" dirty="0" smtClean="0"/>
            <a:t>6</a:t>
          </a:r>
          <a:r>
            <a:rPr lang="ru-RU" sz="900" b="1" dirty="0" smtClean="0"/>
            <a:t>89,2    </a:t>
          </a:r>
          <a:r>
            <a:rPr lang="ru-RU" sz="900" b="1" dirty="0" smtClean="0"/>
            <a:t>       1 </a:t>
          </a:r>
          <a:r>
            <a:rPr lang="ru-RU" sz="900" b="1" dirty="0" smtClean="0"/>
            <a:t>412 237,2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0.33274</cdr:x>
      <cdr:y>0.63291</cdr:y>
    </cdr:from>
    <cdr:to>
      <cdr:x>0.36922</cdr:x>
      <cdr:y>0.9205</cdr:y>
    </cdr:to>
    <cdr:sp macro="" textlink="">
      <cdr:nvSpPr>
        <cdr:cNvPr id="10" name="TextBox 4"/>
        <cdr:cNvSpPr txBox="1"/>
      </cdr:nvSpPr>
      <cdr:spPr>
        <a:xfrm xmlns:a="http://schemas.openxmlformats.org/drawingml/2006/main">
          <a:off x="2948017" y="2465213"/>
          <a:ext cx="323165" cy="1120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en-US" sz="900" dirty="0" smtClean="0"/>
            <a:t>588 </a:t>
          </a:r>
          <a:r>
            <a:rPr lang="en-US" sz="900" dirty="0" smtClean="0"/>
            <a:t>90</a:t>
          </a:r>
          <a:r>
            <a:rPr lang="ru-RU" sz="900" dirty="0" smtClean="0"/>
            <a:t>0</a:t>
          </a:r>
          <a:r>
            <a:rPr lang="en-US" sz="900" dirty="0" smtClean="0"/>
            <a:t>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0.1877</cdr:x>
      <cdr:y>0.63206</cdr:y>
    </cdr:from>
    <cdr:to>
      <cdr:x>0.22418</cdr:x>
      <cdr:y>0.92021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662988" y="2461902"/>
          <a:ext cx="323165" cy="1122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en-US" sz="900" dirty="0" smtClean="0"/>
            <a:t>608 </a:t>
          </a:r>
          <a:r>
            <a:rPr lang="ru-RU" sz="900" dirty="0" smtClean="0"/>
            <a:t>900</a:t>
          </a:r>
          <a:r>
            <a:rPr lang="en-US" sz="900" dirty="0" smtClean="0"/>
            <a:t>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0.49795</cdr:x>
      <cdr:y>0.62364</cdr:y>
    </cdr:from>
    <cdr:to>
      <cdr:x>0.53443</cdr:x>
      <cdr:y>0.91422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4411748" y="2429106"/>
          <a:ext cx="323165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en-US" sz="900" dirty="0" smtClean="0"/>
            <a:t>1 </a:t>
          </a:r>
          <a:r>
            <a:rPr lang="en-US" sz="900" dirty="0" smtClean="0"/>
            <a:t>034 181,2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0.63586</cdr:x>
      <cdr:y>0.56421</cdr:y>
    </cdr:from>
    <cdr:to>
      <cdr:x>0.67234</cdr:x>
      <cdr:y>0.92077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5633606" y="2197623"/>
          <a:ext cx="323165" cy="1388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en-US" sz="900" dirty="0" smtClean="0"/>
            <a:t>1 </a:t>
          </a:r>
          <a:r>
            <a:rPr lang="en-US" sz="900" dirty="0" smtClean="0"/>
            <a:t>270 689,2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0.77602</cdr:x>
      <cdr:y>0.62153</cdr:y>
    </cdr:from>
    <cdr:to>
      <cdr:x>0.8125</cdr:x>
      <cdr:y>0.91866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6875398" y="2420888"/>
          <a:ext cx="323165" cy="1157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en-US" sz="900" dirty="0" smtClean="0"/>
            <a:t>1 </a:t>
          </a:r>
          <a:r>
            <a:rPr lang="en-US" sz="900" dirty="0" smtClean="0"/>
            <a:t>412 237,2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0.17468</cdr:x>
      <cdr:y>0.01424</cdr:y>
    </cdr:from>
    <cdr:to>
      <cdr:x>0.92148</cdr:x>
      <cdr:y>0.10366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547664" y="55446"/>
          <a:ext cx="6616457" cy="34830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t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ru-RU" sz="900" dirty="0" smtClean="0"/>
            <a:t>на 01.01.2018      </a:t>
          </a:r>
          <a:r>
            <a:rPr lang="en-US" sz="900" dirty="0" smtClean="0"/>
            <a:t> </a:t>
          </a:r>
          <a:r>
            <a:rPr lang="en-US" sz="900" dirty="0" smtClean="0"/>
            <a:t>    </a:t>
          </a:r>
          <a:r>
            <a:rPr lang="ru-RU" sz="900" dirty="0" smtClean="0"/>
            <a:t>на 01.01.2019         </a:t>
          </a:r>
          <a:r>
            <a:rPr lang="ru-RU" sz="900" dirty="0" smtClean="0"/>
            <a:t>          </a:t>
          </a:r>
          <a:r>
            <a:rPr lang="en-US" sz="900" dirty="0" smtClean="0"/>
            <a:t> </a:t>
          </a:r>
          <a:r>
            <a:rPr lang="ru-RU" sz="900" dirty="0" smtClean="0"/>
            <a:t>на 01.01.2020     </a:t>
          </a:r>
          <a:r>
            <a:rPr lang="ru-RU" sz="900" dirty="0" smtClean="0"/>
            <a:t>         </a:t>
          </a:r>
          <a:r>
            <a:rPr lang="en-US" sz="900" dirty="0" smtClean="0"/>
            <a:t> </a:t>
          </a:r>
          <a:r>
            <a:rPr lang="ru-RU" sz="900" dirty="0" smtClean="0"/>
            <a:t> </a:t>
          </a:r>
          <a:r>
            <a:rPr lang="ru-RU" sz="900" dirty="0" smtClean="0"/>
            <a:t>на 01.01.2021       </a:t>
          </a:r>
          <a:r>
            <a:rPr lang="en-US" sz="900" dirty="0" smtClean="0"/>
            <a:t> </a:t>
          </a:r>
          <a:r>
            <a:rPr lang="ru-RU" sz="900" dirty="0" smtClean="0"/>
            <a:t>        </a:t>
          </a:r>
          <a:r>
            <a:rPr lang="ru-RU" sz="900" dirty="0" smtClean="0"/>
            <a:t>на 01.01.2022  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9E0F3-5088-4F7F-B76B-40386CF9BD1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FA17F-3F6F-4B35-85B9-24E9516F1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FB94-5F3E-41DA-BF3B-2F05403686B3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5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00"/>
            <a:ext cx="9232956" cy="6915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5474" y="27788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Финансовое управление администрации муниципального образования «Город Майкоп»</a:t>
            </a:r>
            <a:endParaRPr lang="ru-RU" sz="1600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26" y="1700808"/>
            <a:ext cx="849694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800" b="1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pPr algn="ctr"/>
            <a:r>
              <a:rPr lang="ru-RU" altLang="ru-RU" sz="28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altLang="ru-RU" sz="28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Совета народных депутатов муниципального образования «Город Майкоп» </a:t>
            </a:r>
            <a:b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algn="ctr"/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Майкоп</a:t>
            </a: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endParaRPr lang="ru-RU" b="1" spc="50" dirty="0">
              <a:ln w="1143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760" r="1410" b="14138"/>
          <a:stretch/>
        </p:blipFill>
        <p:spPr>
          <a:xfrm>
            <a:off x="88498" y="4493628"/>
            <a:ext cx="9178508" cy="2406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71200" cy="19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основных параметров бюджета муниципального образования «Город Майкоп»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566" y="13094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004" y="2924944"/>
            <a:ext cx="280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1023" y="4797152"/>
            <a:ext cx="31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69077" y="940078"/>
            <a:ext cx="753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659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endParaRPr lang="ru-RU" dirty="0">
              <a:solidFill>
                <a:srgbClr val="3659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1471277" y="2030121"/>
            <a:ext cx="6722536" cy="613894"/>
            <a:chOff x="1536888" y="1618114"/>
            <a:chExt cx="6722536" cy="61389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577827" y="1886843"/>
              <a:ext cx="6626441" cy="345165"/>
              <a:chOff x="1331640" y="2132856"/>
              <a:chExt cx="6480720" cy="36004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31640" y="2132856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2017 г. (факт)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99792" y="2132858"/>
                <a:ext cx="792088" cy="36003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139952" y="2132858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 г.</a:t>
                </a:r>
              </a:p>
              <a:p>
                <a:pPr algn="ctr"/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616116" y="2132858"/>
                <a:ext cx="792089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7020272" y="2132858"/>
                <a:ext cx="792088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2021 г. 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36888" y="1618114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2 948 048,3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7083" y="1629594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2 922 703,0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0118" y="1626473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3 214 939,7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4603" y="1630715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3 247 607,5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0965" y="1633839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2 898 292,7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487373" y="1750278"/>
              <a:ext cx="369012" cy="309148"/>
              <a:chOff x="2487373" y="1750278"/>
              <a:chExt cx="369012" cy="309148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533597" y="1988840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0955754">
                <a:off x="2487373" y="1750278"/>
                <a:ext cx="3690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852183" y="1761814"/>
              <a:ext cx="474810" cy="303600"/>
              <a:chOff x="3852183" y="1761814"/>
              <a:chExt cx="474810" cy="303600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 flipV="1">
                <a:off x="3936371" y="1994828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20928186">
                <a:off x="3852183" y="1761814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1,1%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349352" y="1721743"/>
              <a:ext cx="371552" cy="308378"/>
              <a:chOff x="5349352" y="1721743"/>
              <a:chExt cx="371552" cy="308378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 flipV="1">
                <a:off x="5410693" y="1959535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20666651">
                <a:off x="5349352" y="1721743"/>
                <a:ext cx="3690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6941901" y="1791539"/>
              <a:ext cx="474810" cy="323731"/>
              <a:chOff x="6941901" y="1791539"/>
              <a:chExt cx="474810" cy="323731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>
                <a:off x="6960673" y="2015557"/>
                <a:ext cx="310211" cy="997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1007613">
                <a:off x="6941901" y="1791539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0,9%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1524275" y="3645024"/>
            <a:ext cx="6733545" cy="602181"/>
            <a:chOff x="1571544" y="2865480"/>
            <a:chExt cx="6733545" cy="60218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614641" y="3122496"/>
              <a:ext cx="6626441" cy="345165"/>
              <a:chOff x="1331640" y="2132856"/>
              <a:chExt cx="6480720" cy="36004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331640" y="2132856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2017 г. (факт)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99792" y="2132858"/>
                <a:ext cx="792088" cy="36003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139952" y="2132858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 г.</a:t>
                </a:r>
              </a:p>
              <a:p>
                <a:pPr algn="ctr"/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616116" y="2132858"/>
                <a:ext cx="792089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7020272" y="2132858"/>
                <a:ext cx="792088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2021 г. 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71544" y="2872306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1 077 224,8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92032" y="2865480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1 137 400,0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5831" y="2876669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1 228 234,0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5280" y="2866193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1 291 932,0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6630" y="2869641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1 359 948,0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381300" y="3019836"/>
              <a:ext cx="545342" cy="337156"/>
              <a:chOff x="2381300" y="3019836"/>
              <a:chExt cx="545342" cy="337156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533597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20278696">
                <a:off x="2381300" y="3019836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1,06%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3807963" y="3023419"/>
              <a:ext cx="545342" cy="333573"/>
              <a:chOff x="3807963" y="3023419"/>
              <a:chExt cx="545342" cy="333573"/>
            </a:xfrm>
          </p:grpSpPr>
          <p:cxnSp>
            <p:nvCxnSpPr>
              <p:cNvPr id="69" name="Прямая со стрелкой 68"/>
              <p:cNvCxnSpPr/>
              <p:nvPr/>
            </p:nvCxnSpPr>
            <p:spPr>
              <a:xfrm flipV="1">
                <a:off x="3959500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20278696">
                <a:off x="3807963" y="3023419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1,08%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359078" y="3017512"/>
              <a:ext cx="545342" cy="339480"/>
              <a:chOff x="5359078" y="3017512"/>
              <a:chExt cx="545342" cy="339480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533625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20278696">
                <a:off x="5359078" y="3017512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1,06%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842401" y="3023420"/>
              <a:ext cx="545342" cy="339479"/>
              <a:chOff x="6842401" y="3023420"/>
              <a:chExt cx="545342" cy="339479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7007272" y="3227259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20278696">
                <a:off x="6842401" y="3023420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1,06%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1471277" y="5505807"/>
            <a:ext cx="6660933" cy="607261"/>
            <a:chOff x="1583068" y="4363332"/>
            <a:chExt cx="6660933" cy="607261"/>
          </a:xfrm>
        </p:grpSpPr>
        <p:sp>
          <p:nvSpPr>
            <p:cNvPr id="52" name="TextBox 51"/>
            <p:cNvSpPr txBox="1"/>
            <p:nvPr/>
          </p:nvSpPr>
          <p:spPr>
            <a:xfrm>
              <a:off x="1583068" y="4368864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241 310,6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9057" y="4368864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222 454,7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82234" y="4368864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133 495,3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04691" y="4363332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112 443,4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2560" y="4374069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112 262,1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614641" y="4508099"/>
              <a:ext cx="6626441" cy="462494"/>
              <a:chOff x="1614641" y="4508099"/>
              <a:chExt cx="6626441" cy="462494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614641" y="4625428"/>
                <a:ext cx="6626441" cy="345165"/>
                <a:chOff x="1331640" y="2132856"/>
                <a:chExt cx="6480720" cy="360041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1331640" y="2132856"/>
                  <a:ext cx="792088" cy="360039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2017 г. (факт)</a:t>
                  </a:r>
                  <a:endParaRPr lang="ru-RU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699792" y="2132858"/>
                  <a:ext cx="792088" cy="360037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2018 г.</a:t>
                  </a:r>
                </a:p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(план)</a:t>
                  </a:r>
                  <a:endParaRPr lang="ru-RU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139952" y="2132858"/>
                  <a:ext cx="792088" cy="360039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2019 г.</a:t>
                  </a:r>
                </a:p>
                <a:p>
                  <a:pPr algn="ctr"/>
                  <a:r>
                    <a:rPr lang="ru-RU" sz="9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прогноз</a:t>
                  </a:r>
                  <a:r>
                    <a:rPr lang="ru-RU" sz="9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ru-RU" sz="9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616116" y="2132858"/>
                  <a:ext cx="792089" cy="360038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2020 г.</a:t>
                  </a:r>
                </a:p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(прогноз)</a:t>
                  </a:r>
                  <a:endParaRPr lang="ru-RU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966918" y="2132857"/>
                  <a:ext cx="845442" cy="360039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2021 г. (прогноз)</a:t>
                  </a:r>
                  <a:endParaRPr lang="ru-RU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2480654" y="4558134"/>
                <a:ext cx="474810" cy="275881"/>
                <a:chOff x="2480654" y="4558134"/>
                <a:chExt cx="474810" cy="275881"/>
              </a:xfrm>
            </p:grpSpPr>
            <p:cxnSp>
              <p:nvCxnSpPr>
                <p:cNvPr id="82" name="Прямая со стрелкой 81"/>
                <p:cNvCxnSpPr/>
                <p:nvPr/>
              </p:nvCxnSpPr>
              <p:spPr>
                <a:xfrm>
                  <a:off x="2502940" y="4704393"/>
                  <a:ext cx="371372" cy="12962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 rot="1123491">
                  <a:off x="2480654" y="4558134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0,9%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3948501" y="4508099"/>
                <a:ext cx="474810" cy="264823"/>
                <a:chOff x="3948501" y="4508099"/>
                <a:chExt cx="474810" cy="264823"/>
              </a:xfrm>
            </p:grpSpPr>
            <p:cxnSp>
              <p:nvCxnSpPr>
                <p:cNvPr id="83" name="Прямая со стрелкой 82"/>
                <p:cNvCxnSpPr/>
                <p:nvPr/>
              </p:nvCxnSpPr>
              <p:spPr>
                <a:xfrm>
                  <a:off x="3999545" y="4698932"/>
                  <a:ext cx="342022" cy="739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 rot="854259">
                  <a:off x="3948501" y="4508099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0,6%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449628" y="4537536"/>
                <a:ext cx="474810" cy="307394"/>
                <a:chOff x="5449628" y="4537536"/>
                <a:chExt cx="474810" cy="307394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>
                  <a:off x="5476760" y="4772922"/>
                  <a:ext cx="30997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/>
                <p:cNvSpPr txBox="1"/>
                <p:nvPr/>
              </p:nvSpPr>
              <p:spPr>
                <a:xfrm rot="949612">
                  <a:off x="5449628" y="4537536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0,9%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6919339" y="4549937"/>
                <a:ext cx="386995" cy="320082"/>
                <a:chOff x="6919339" y="4549937"/>
                <a:chExt cx="386995" cy="320082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>
                  <a:off x="6919339" y="4798011"/>
                  <a:ext cx="31449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 rot="855209">
                  <a:off x="6937322" y="4549937"/>
                  <a:ext cx="36901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99212" y="404664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404664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96948" y="1832568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Дефицит (Профицит)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84049"/>
              </p:ext>
            </p:extLst>
          </p:nvPr>
        </p:nvGraphicFramePr>
        <p:xfrm>
          <a:off x="1070260" y="4149080"/>
          <a:ext cx="7523132" cy="217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812"/>
                <a:gridCol w="936104"/>
                <a:gridCol w="936104"/>
                <a:gridCol w="1008112"/>
              </a:tblGrid>
              <a:tr h="3346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435 062,0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198 810,5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116 577,9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кредиты от других бюджетов бюджетной системы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- 298 900,0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- 100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источники внутреннего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дефицитов бюджетов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136 172,9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98 810,5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116 577,9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30529" y="3424029"/>
            <a:ext cx="68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муниципального образования «Город Майкоп» на 2019-2020гг.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475945" y="1022254"/>
            <a:ext cx="6747822" cy="606547"/>
            <a:chOff x="1475945" y="1107950"/>
            <a:chExt cx="6747822" cy="60654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45781" y="1369332"/>
              <a:ext cx="6626441" cy="345165"/>
              <a:chOff x="1331640" y="2132856"/>
              <a:chExt cx="6480720" cy="360041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331640" y="2132856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2017 г. (факт)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99792" y="2132858"/>
                <a:ext cx="792088" cy="36003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139952" y="2132858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 г.</a:t>
                </a:r>
              </a:p>
              <a:p>
                <a:pPr algn="ctr"/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616116" y="2132858"/>
                <a:ext cx="792089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020272" y="2132858"/>
                <a:ext cx="792088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2021 г. 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75945" y="1108152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1 629 512,8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84512" y="1107950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1 562 848,3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7597" y="1108152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1 853 210,4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314" y="1107952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1 843 232,1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95308" y="1107952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1 426 082,6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483768" y="1320326"/>
              <a:ext cx="480409" cy="308474"/>
              <a:chOff x="2483768" y="1320326"/>
              <a:chExt cx="480409" cy="308474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>
                <a:off x="2483768" y="1484784"/>
                <a:ext cx="28803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1378529">
                <a:off x="2489367" y="132032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0,9%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902327" y="1293698"/>
              <a:ext cx="474810" cy="335102"/>
              <a:chOff x="3902327" y="1293698"/>
              <a:chExt cx="474810" cy="335102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>
                <a:off x="3923928" y="1484784"/>
                <a:ext cx="28803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 rot="1583459">
                <a:off x="3902327" y="1293698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1,2%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5323359" y="1320326"/>
              <a:ext cx="474810" cy="332904"/>
              <a:chOff x="5323359" y="1320326"/>
              <a:chExt cx="474810" cy="332904"/>
            </a:xfrm>
          </p:grpSpPr>
          <p:cxnSp>
            <p:nvCxnSpPr>
              <p:cNvPr id="33" name="Прямая со стрелкой 32"/>
              <p:cNvCxnSpPr/>
              <p:nvPr/>
            </p:nvCxnSpPr>
            <p:spPr>
              <a:xfrm>
                <a:off x="5364088" y="1509214"/>
                <a:ext cx="28803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 rot="1503245">
                <a:off x="5323359" y="132032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6806497" y="1242413"/>
              <a:ext cx="474810" cy="347597"/>
              <a:chOff x="6806497" y="1242413"/>
              <a:chExt cx="474810" cy="347597"/>
            </a:xfrm>
          </p:grpSpPr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6869275" y="1469905"/>
                <a:ext cx="393912" cy="1201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20681594">
                <a:off x="6806497" y="1242413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0,8%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527618" y="2446428"/>
            <a:ext cx="6685640" cy="608876"/>
            <a:chOff x="1527618" y="2473773"/>
            <a:chExt cx="6685640" cy="60887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527618" y="2737484"/>
              <a:ext cx="6626441" cy="345165"/>
              <a:chOff x="1331640" y="2132856"/>
              <a:chExt cx="6480720" cy="360041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331640" y="2132856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2017 г. (факт)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99792" y="2132858"/>
                <a:ext cx="792088" cy="36003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39952" y="2132858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 г.</a:t>
                </a:r>
              </a:p>
              <a:p>
                <a:pPr algn="ctr"/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616116" y="2132858"/>
                <a:ext cx="792089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20272" y="2132858"/>
                <a:ext cx="792088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2021 г. 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51152" y="2484910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- 61 931,5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81860" y="2473973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- 203 764,8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7656" y="2475874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- 136 172,9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1129" y="2473973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- 98 810,5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16859" y="2473773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- 116 577,9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2329049" y="2675108"/>
              <a:ext cx="474810" cy="321844"/>
              <a:chOff x="2329049" y="2675108"/>
              <a:chExt cx="474810" cy="321844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 flipV="1">
                <a:off x="2496948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082779">
                <a:off x="2329049" y="2675108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3,3%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3888835" y="2627756"/>
              <a:ext cx="474810" cy="297188"/>
              <a:chOff x="3888835" y="2627756"/>
              <a:chExt cx="474810" cy="297188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>
                <a:off x="3937108" y="2839247"/>
                <a:ext cx="274852" cy="856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989160">
                <a:off x="3888835" y="262775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0,7%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5270697" y="2706233"/>
              <a:ext cx="474810" cy="319878"/>
              <a:chOff x="5270697" y="2706233"/>
              <a:chExt cx="474810" cy="319878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5423338" y="2882095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19872048">
                <a:off x="5270697" y="2706233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0,7%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6758538" y="2655056"/>
              <a:ext cx="474810" cy="341896"/>
              <a:chOff x="6758538" y="2655056"/>
              <a:chExt cx="474810" cy="341896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6878104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082779">
                <a:off x="6758538" y="265505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1,2%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4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налоговых доходов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07992"/>
              </p:ext>
            </p:extLst>
          </p:nvPr>
        </p:nvGraphicFramePr>
        <p:xfrm>
          <a:off x="416249" y="1055729"/>
          <a:ext cx="8505074" cy="482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771375"/>
                <a:gridCol w="884809"/>
                <a:gridCol w="786520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уточ.бюджет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прибыль, доходы: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565 809,0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618 605,0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665 164,0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711 725,0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760 834,0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доходы физических лиц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565 809,0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618 605,0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665 164,0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711 725,0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760 834,0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22 268,0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21 180,0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24 893,0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25 434,0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26 388,0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Акцизы по подакцизным товарам (продукции), производимым в РФ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22 268,0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21 180,0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24 893,0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25 434,0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26 388,0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260 321,0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287 545,0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309 191,0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320 601,0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333 071,0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3624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взимаемый в связи с применением УСН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160 113,0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188 773,0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214 746,0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222 692,0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231 377,0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- Единый налог на вмененный доход для отдельных видов деятельности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93 100,0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92 888,0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88 805,0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92 091,0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95 683,0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Единый сельскохозяйственный налог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4 579,0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2 848,0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3 127,0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3 215,0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взимаемый в связи с применением патентной системы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2 529,0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2 595,0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2 691,0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имущество: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200 082,0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180 553,0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198 376,0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203 588,0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209 102,0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имущество физических лиц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32 844,0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26 754,0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44 904,0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46 565,0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48 195,0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имущество организаций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86 475,0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88 213,0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98 649,0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102 200,0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106 084,0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Земельный налог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80 763,0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65 586,0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54 823,0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54 823,0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54 823,0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Налоги, сборы и регулярные платежи за пользование природными ресурсами: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6 817,0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3 384,0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добычу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общераспространенных полезных ископаемых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6 817,0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3 384,0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пошлина: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21 913,0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26 133,0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25 029,0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25 003,0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24 972,0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Задолженность и перерасчеты по отмененным налогам и сборам: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налоговые доходы: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1 077 225,0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1 137 400,0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1 228 234,0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1 291 932,0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1 359 948,0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Крупнейшие налогоплательщики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48880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МВД по Республике Адыгея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ФГБОУ ВО «АГУ»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ФКУ «ЕРЦ МО РФ»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Картонтара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Учебная авиационная база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ФГБОУ ВО «МГТУ»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ГБУЗРА АРКБ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Отделение-Национальный банк по Республике Адыгея Южного Главного управления Центрального банка РФ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Отдел МВД России по г. Майкопу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Филиал ПАО энергетики и электрификации Кубани Адыгейские электрические сети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7" y="2071060"/>
            <a:ext cx="3873114" cy="258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неналоговых доходов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1542" y="10527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57345"/>
              </p:ext>
            </p:extLst>
          </p:nvPr>
        </p:nvGraphicFramePr>
        <p:xfrm>
          <a:off x="405793" y="1412776"/>
          <a:ext cx="8505074" cy="449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648072"/>
                <a:gridCol w="1008112"/>
                <a:gridCol w="786520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</a:t>
                      </a:r>
                      <a:r>
                        <a:rPr lang="ru-RU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имущества, находящегося в государственной и муниципальной собственности</a:t>
                      </a:r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74 222,0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85 247,0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58 254,6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55 254,6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55 254,6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 в виде прибыли, приходящейся на доли в уставных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 же имущества государственных и муниципальных унитарных предприятий, в том числе казенных)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73 357,0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84 642,0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57 297,2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54 297,2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54 297,2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 от перечисления части прибыли, остающейся после уплаты налогов и иных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обязательных платежей муниципальных унитарных предприятий, созданных городскими округами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957,4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957,4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Платежи при пользовании природными ресурсами: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4 125,0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3 157,0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Плата за негативное воздействие на окружающую среду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4 125,0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3 157,0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оказания платных услуг (работ) и компенсации затрат государства: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59 620,0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59 405,0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108 418,0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47 826,9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29 648,9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29 648,9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Административные платежи и сборы: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2 417,0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Штрафы, санкции, возмещение ущерба: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39 752,0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22 082,3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21 507,8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21 587,8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21 523,8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05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неналоговые доходы: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1 769,0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3 190,4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4 144,2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4 212,2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4 108,2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неналоговые доходы: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241 310,0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222 454,7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133 495,3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112 443,4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112 262,1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04967"/>
              </p:ext>
            </p:extLst>
          </p:nvPr>
        </p:nvGraphicFramePr>
        <p:xfrm>
          <a:off x="297759" y="944906"/>
          <a:ext cx="8505074" cy="551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273"/>
                <a:gridCol w="720080"/>
                <a:gridCol w="1008112"/>
                <a:gridCol w="760751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36 274,7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38 751,3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24 791,8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24 791,8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24 791,8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выравнивание бюджетной обеспеченности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12 266,8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13 069,9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24 791,8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24 791,8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24 791,8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поддержку мер по обеспечению сбалансированности бюджетов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23 007,9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17 001,4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поощрение достижения наилучших показателей деятельности органов местного самоуправления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частичную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компенсацию дополнительных расходов на повышение оплаты труда работников бюджетной сферы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8 680,0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6086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620 575,0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</a:t>
                      </a:r>
                      <a:r>
                        <a:rPr lang="ru-RU" sz="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401,9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842 294,2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822 943,5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397 872,5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2780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программы «Профилактика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правонарушений в Республике Адыгея» на 2012-2021 годы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8 749,4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8 056,0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11 404,0</a:t>
                      </a:r>
                      <a:endParaRPr lang="ru-RU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7806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комплектование книжных фондов муниципальных общедоступных библиотек и государственных центральных библиотек субъектов Российской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7806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мероприятий по благоустройству  территорий городских округов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численностью населения свыше 150 тысяч человек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программы «Доступная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среда»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3 783,8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944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программы «Обеспечение жильем молодых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семей»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50 295,0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52 350,8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62 591,7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7964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создание в общеобразовательных организациях, расположенных в сельской местности, условий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занятий физической культурой и спортом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40105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строительство, модернизацию, ремонт и содержание автомобильных дорог общего пользования, в том числе дорог в поселениях (за исключением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автомобильных дорог федерального значения)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250 000,0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000,0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создание инженерной инфраструктуры на земельных участках, расположенных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адресу: г. Майкоп, ул. Низпоташная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13 127,0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14 046,0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43122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реконструкцию недостроенного бассейна муниципального бюджетного образовательного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учреждения «Эколого-биологический лицей № 35» под спортивный и актовый залы, учебные мастерские за счет средств республиканского бюджета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53 000,0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5087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модернизацию объектов коммунальной инфраструктуры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государственной программы Республики Адыгея «Обеспечение доступным и комфортным жильем и коммунальными услугами» на 2014-2021 годы»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367 149,1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382 202,2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397 872,5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9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4379" y="7695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52681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49111"/>
              </p:ext>
            </p:extLst>
          </p:nvPr>
        </p:nvGraphicFramePr>
        <p:xfrm>
          <a:off x="265820" y="804939"/>
          <a:ext cx="8568952" cy="598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042"/>
                <a:gridCol w="675558"/>
                <a:gridCol w="1008112"/>
                <a:gridCol w="720080"/>
                <a:gridCol w="720080"/>
                <a:gridCol w="720080"/>
              </a:tblGrid>
              <a:tr h="363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поддержку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обустройства мест массового отдыха населения (городских парков)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3 373,4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3 004,2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укрепление материально-технической базы муниципальных учреждений культуры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комплектование библиотечных фондов библиотек муниципальных образований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подготовку муниципальных образовательных организаций Республики Адыгея к новому учебному году 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3 244,6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строительство объекта капитального строительства: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8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Берегоукрепление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правого и левого берега реки Белой в г. Майкопе Республики Адыгея»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10 792,9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частичную компенсацию расходов для доведения минимального размера оплаты труда до уровня, установленного федеральным законодательством в 2018 году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28 335,6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частичную компенсацию расходов на повышение оплаты труда работников бюджетной сферы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6 200,0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поддержку государственных программ субъектов РФ и муниципальных программ формирования современной городской среды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103 973,4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65 168,7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6 889,0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обеспечение стабильной работы городского электротранспорта с наполняемостью транспортных средств, не превышающих 20% от предельной вместимости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5 600,0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приобретение новых троллейбусов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28 120,0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совершенствование системы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 дорожного движения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3 674,4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2 970,0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мероприятия по энергосбережению и повышению энергетической эффективности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9 800,0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расходы на реализацию мероприятий по содействию в субъектах Российской Федерации новых мест в образовательных организациях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278 514,4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440 741,3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42048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960 410,9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937 719,2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977 299,7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991 994,8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999 410,7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государственного стандарта общего образования в общеобразовательных </a:t>
                      </a:r>
                      <a:r>
                        <a:rPr lang="ru-RU" sz="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</a:t>
                      </a:r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учреждениях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464 409,4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466 282,5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517 345,0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517 345,0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517 345,0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государственного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стандарта общего образования в негосударственных общеобразовательных учреждениях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4 677,0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4 248,0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5 625,0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5 625,0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5 625,0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155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получение дошкольного образования в муниципальных ДОУ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334 671,3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352 060,5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362 120,0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362 120,0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362 120,0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получение дошкольного образования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частных ДОУ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ежемесячные пособия детям-сиротам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40 562,0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45 990,9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43 699,2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43 699,2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43 699,2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оплату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труда и доплату приемным родителям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26 142,9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29 032,2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30 331,0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30 331,0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30 331,0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пособия детям-сиротам на проезд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1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00374"/>
              </p:ext>
            </p:extLst>
          </p:nvPr>
        </p:nvGraphicFramePr>
        <p:xfrm>
          <a:off x="467544" y="1014146"/>
          <a:ext cx="8505074" cy="545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042"/>
                <a:gridCol w="747566"/>
                <a:gridCol w="864096"/>
                <a:gridCol w="714512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28160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Выплаты детям-сиротам на ремонт собственного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жилья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160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предоставление льгот по ЖКУ специалистам села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3 617,4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5 382,2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160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содержание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административной комиссии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35,3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160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содержание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комиссии по делам несовершеннолетних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1 617,0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1 687,0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1 685,6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1 759,8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1 825,8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944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содержание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комиссии по опеке и попечительству несовершеннолетних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2 298,0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2 446,0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2 554,0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2 650,0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42858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содержание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комиссии по опеке и попечительству совершеннолетних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787,1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863,0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580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предоставление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жилых помещений детям 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78 940,6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26 198,7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4 503,5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18 980,0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26 201,4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38401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компенсацию части родительской платы за содержание детей в ДОУ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2 175,3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3 031,2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60370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проведение Всероссийской сельскохозяйственной переписи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78064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выплату компенсации за работу по подготовке и проведению</a:t>
                      </a:r>
                      <a:r>
                        <a:rPr lang="ru-RU" sz="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единого государственного экзамена педагогическим работникам</a:t>
                      </a:r>
                      <a:endParaRPr lang="ru-RU" sz="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462,4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2 283,9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2 283,9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2 283,9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ru-RU" sz="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420,6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62 975,8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8 824,7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3 502,0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4 007,6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94440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комплектование библиотечных фондов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4909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обеспечение отдыха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оздоровления детей в оздоровительных лагерях с дневным пребыванием детей на базе оздоровительных учреждений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2 912,9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2 912,9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3 051,0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4 007,6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97093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строительство детского сада (240 мест) по адресу: г. Майкоп, ст. Ханская, ул. Степная 23А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58 502,9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5 773,7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4128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МБДОУ «Детский сад № 10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Звоночек»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14 257,7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3469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мероприятий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региональных программ в сфере дорожного хозяйства, включая проекты, реализуемые с применением механизмов государственно-частного партнерства, и строительство, реконструкцию и ремонт уникальных искусственных дорожных сооружений по решениям Правительства Российской Федерации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74109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премирование по итогам смотра-конкурса работ по благоустройству территорий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2 250,0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741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межбюджетных трансфертов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1 636 681,2</a:t>
                      </a:r>
                      <a:endParaRPr lang="ru-RU" sz="7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1 562 848,3</a:t>
                      </a:r>
                      <a:endParaRPr lang="ru-RU" sz="7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1 853 210,4</a:t>
                      </a:r>
                      <a:endParaRPr lang="ru-RU" sz="7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1 843 232,1</a:t>
                      </a:r>
                      <a:endParaRPr lang="ru-RU" sz="7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1 426 082,6</a:t>
                      </a:r>
                      <a:endParaRPr lang="ru-RU" sz="7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8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муниципального образования «Город Майкоп» в 2019 году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78862561"/>
              </p:ext>
            </p:extLst>
          </p:nvPr>
        </p:nvGraphicFramePr>
        <p:xfrm>
          <a:off x="503548" y="1484784"/>
          <a:ext cx="81369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муниципального бюджета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униципального образования «Город Майкоп»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2017-2021гг.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27717"/>
              </p:ext>
            </p:extLst>
          </p:nvPr>
        </p:nvGraphicFramePr>
        <p:xfrm>
          <a:off x="899592" y="1268760"/>
          <a:ext cx="7848872" cy="498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864096"/>
                <a:gridCol w="864096"/>
                <a:gridCol w="864096"/>
                <a:gridCol w="864096"/>
                <a:gridCol w="1008112"/>
              </a:tblGrid>
              <a:tr h="7998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  <a:r>
                        <a:rPr lang="ru-RU" sz="110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(оценка)</a:t>
                      </a:r>
                      <a:endParaRPr lang="ru-RU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37469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182 841,8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225 063,4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231 265,8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259 819,0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309 459,5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4470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деятельность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27 555,1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30 852,6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32 831,5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32 847,4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33 783,0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2878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531 049,2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480 519,4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284 043,6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158 207,8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004,7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3743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321 148,6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374 852,3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603 688,6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586 721,4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607 244,2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7469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1 501 051,3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1 551 439,6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1 731 382,6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1 859 242,6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1 425 511,6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2878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129 780,2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137 962,4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126 917,7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126 648,1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127 528,1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9835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245 220,5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204 878,8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199 273,7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146 441,6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154 838,4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983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14 782,9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47 742,5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45 334,0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644,9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47 940,3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983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21 446,9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25 481,6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24 771,9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25 038,1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288,7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983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государственного долга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35 103,2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47 675,2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71 603,2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104 807,1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123 272,1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547729"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3 009 979,7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3 126 467,8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3 351 112,6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3 346 418,0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3 014 870,6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48" y="320675"/>
            <a:ext cx="5954713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211192"/>
            <a:ext cx="6264696" cy="2286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общегосударственные вопросы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43007"/>
              </p:ext>
            </p:extLst>
          </p:nvPr>
        </p:nvGraphicFramePr>
        <p:xfrm>
          <a:off x="344240" y="628044"/>
          <a:ext cx="8424936" cy="3288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7760"/>
                <a:gridCol w="792088"/>
                <a:gridCol w="792088"/>
                <a:gridCol w="864096"/>
                <a:gridCol w="864096"/>
                <a:gridCol w="884808"/>
              </a:tblGrid>
              <a:tr h="3526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 субъекта РФ и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1 426,6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1 749,2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1 827,1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1 896,6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0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органов государственной власти и представительных органов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11 134,5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13 582,7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15 163,1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15 775,2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16 323,4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Правительства РФ, высших исполнительных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органов власти субъектов РФ, местных администраций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60 080,1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72 766,3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87 588,3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91 393,0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94 779,1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17 267,2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20 227,1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23 576,9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24 555,1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25 421,2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10 946,0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1 557,4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820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92 933,4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104 455,8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97 688,3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122 268,6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167 039,2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182 841,8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225 063,4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231 265,8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259 819,0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309 459,5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59399" y="4110256"/>
            <a:ext cx="65527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безопасность и правоохранительную деятельность(тыс.руб.)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22548"/>
              </p:ext>
            </p:extLst>
          </p:nvPr>
        </p:nvGraphicFramePr>
        <p:xfrm>
          <a:off x="323528" y="4834096"/>
          <a:ext cx="8496943" cy="12296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472"/>
                <a:gridCol w="814281"/>
                <a:gridCol w="798858"/>
                <a:gridCol w="871481"/>
                <a:gridCol w="871481"/>
                <a:gridCol w="89237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604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27 555,1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30 852,6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32 831,5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32 847,4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33 783,0</a:t>
                      </a:r>
                    </a:p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6098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27 555,1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30 852,6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32 831,5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32 847,4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33 783,0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204175"/>
            <a:ext cx="6264696" cy="2286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экономику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0114"/>
              </p:ext>
            </p:extLst>
          </p:nvPr>
        </p:nvGraphicFramePr>
        <p:xfrm>
          <a:off x="344240" y="692696"/>
          <a:ext cx="8424936" cy="25873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99768"/>
                <a:gridCol w="720080"/>
                <a:gridCol w="792088"/>
                <a:gridCol w="864096"/>
                <a:gridCol w="864096"/>
                <a:gridCol w="8848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рыболовство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5 019,5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4660,7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5 017,1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5 157,7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5 282,0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10 901,9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51 862,9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46 326,7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(дорожный фонд)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455 021,3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395 712,5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225 377,8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114 579,5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115 831,6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 и информатика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5 532,5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 национальной экономики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18 184,0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21 918,3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23 376,2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23 415,6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23 836,1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531 049,1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480 519,4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284 043,6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158 207,8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160 004,7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72362" y="3412244"/>
            <a:ext cx="6548110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илищно-коммунальное хозяйство (тыс.руб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6399"/>
              </p:ext>
            </p:extLst>
          </p:nvPr>
        </p:nvGraphicFramePr>
        <p:xfrm>
          <a:off x="359532" y="3849768"/>
          <a:ext cx="8424936" cy="19302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4476"/>
                <a:gridCol w="735372"/>
                <a:gridCol w="792088"/>
                <a:gridCol w="864096"/>
                <a:gridCol w="864096"/>
                <a:gridCol w="8848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16 894,6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12 611,6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9 264,0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9 264,0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9 264,0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42 051,1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34 546,1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397 091,1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384 052,2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399 722,5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212 892,5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266 099,1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131 570,5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125 336,4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128 055,3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545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 жилищно-коммунального хозяйства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49 310,4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61 595,5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65 763,0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68 068,8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70 202,4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321 148,6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374 852,3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603 688,6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586 721,4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607 244,2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1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92720" y="11663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31778"/>
              </p:ext>
            </p:extLst>
          </p:nvPr>
        </p:nvGraphicFramePr>
        <p:xfrm>
          <a:off x="423245" y="455854"/>
          <a:ext cx="8388932" cy="21046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8755"/>
                <a:gridCol w="849641"/>
                <a:gridCol w="788703"/>
                <a:gridCol w="860403"/>
                <a:gridCol w="860403"/>
                <a:gridCol w="881027"/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621 912,1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688 857,0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606 489,8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569 194,6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571 611,7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698 149,8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687 857,8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963 184,3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1 125 495,1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686 661,3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126 499,7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111 844,3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101 187,2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101 693,5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102 108,0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политики и оздоровление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13 341,1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13 728,8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12 610,4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13 047,2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13 618,5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41 148,6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49 151,7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47 910,9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49 812,2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51 512,1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1 501 051,3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1 551 439,6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1 731 382,6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1 859 242,6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1 425 511,6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71231" y="2618276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культуру и кинематографию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018925"/>
              </p:ext>
            </p:extLst>
          </p:nvPr>
        </p:nvGraphicFramePr>
        <p:xfrm>
          <a:off x="441015" y="3011753"/>
          <a:ext cx="8424936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02993"/>
                <a:gridCol w="816855"/>
                <a:gridCol w="792088"/>
                <a:gridCol w="864096"/>
                <a:gridCol w="864096"/>
                <a:gridCol w="884808"/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118 670,3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125 808,8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113 914,4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113 094,8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113 480,7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11 109,9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12 153,6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13 003,3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13 553,3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14 047,4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048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129 780,2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137 962,4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126 917,7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126 648,1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127 528,1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65631" y="442207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социальную политику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83114"/>
              </p:ext>
            </p:extLst>
          </p:nvPr>
        </p:nvGraphicFramePr>
        <p:xfrm>
          <a:off x="403056" y="4804317"/>
          <a:ext cx="8424936" cy="1874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0952"/>
                <a:gridCol w="778896"/>
                <a:gridCol w="792088"/>
                <a:gridCol w="864096"/>
                <a:gridCol w="864096"/>
                <a:gridCol w="884808"/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10 294,0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13 910,1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14 836,6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16 185,3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17 293,0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обеспечение населения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85 997,8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85 507,1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102 053,9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33 360,2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33 395,4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42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Охрана семьи и детства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147 830,0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104 309,0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81 256,6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95 733,1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102 954,5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282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социальной политики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1 098,7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1 152,5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1 126,6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1 163,0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1 195,5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422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245 220,5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204 878,7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199 273,7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146 441,6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154 838,4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11663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физическую культуру  и спорт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82710"/>
              </p:ext>
            </p:extLst>
          </p:nvPr>
        </p:nvGraphicFramePr>
        <p:xfrm>
          <a:off x="395537" y="483562"/>
          <a:ext cx="8388932" cy="1581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3094"/>
                <a:gridCol w="645302"/>
                <a:gridCol w="788703"/>
                <a:gridCol w="860403"/>
                <a:gridCol w="860403"/>
                <a:gridCol w="881027"/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7 692,0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40 998,1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38 799,6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40 031,7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41 154,3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Массовый 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2 974,6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2 366,9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4 116,3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4 377,5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4 724,4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4 803,2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4 976,0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14 782,9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47 742,5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45 334,0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46 644,9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47 940,3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43523" y="2184184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массовой информации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73488"/>
              </p:ext>
            </p:extLst>
          </p:nvPr>
        </p:nvGraphicFramePr>
        <p:xfrm>
          <a:off x="441015" y="2743909"/>
          <a:ext cx="8424936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1776"/>
                <a:gridCol w="648072"/>
                <a:gridCol w="792088"/>
                <a:gridCol w="864096"/>
                <a:gridCol w="864096"/>
                <a:gridCol w="884808"/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Телевидение и радиовещание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13 320,3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17 361,2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16 517,8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16 592,1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16 634,4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Периодическая печать и издательства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8 126,6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8 120,4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8 254,1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8 446,0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8 654,3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04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21 446,9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25 481,6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24 771,9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25 038,1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25 288,7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47159" y="4181936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государственного долга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32462"/>
              </p:ext>
            </p:extLst>
          </p:nvPr>
        </p:nvGraphicFramePr>
        <p:xfrm>
          <a:off x="403056" y="4675013"/>
          <a:ext cx="8424936" cy="1051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1776"/>
                <a:gridCol w="648072"/>
                <a:gridCol w="792088"/>
                <a:gridCol w="864096"/>
                <a:gridCol w="864096"/>
                <a:gridCol w="884808"/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 внутреннего государственного и муниципального долга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35 103,2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47 675,2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71 603,2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104 807,1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123 272,1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422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35 103,2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47 675,2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71 603,2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104 807,1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123 272,1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5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7961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отдельных категорий граждан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6579412"/>
              </p:ext>
            </p:extLst>
          </p:nvPr>
        </p:nvGraphicFramePr>
        <p:xfrm>
          <a:off x="-972616" y="1340768"/>
          <a:ext cx="39604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407" y="851770"/>
            <a:ext cx="1691297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870624"/>
            <a:ext cx="1645322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956" y="869782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1014" y="884655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5302" y="881294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162933" y="1481376"/>
            <a:ext cx="1584176" cy="900680"/>
          </a:xfrm>
          <a:prstGeom prst="wedgeRectCallout">
            <a:avLst>
              <a:gd name="adj1" fmla="val -75631"/>
              <a:gd name="adj2" fmla="val -20816"/>
            </a:avLst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на неотложные нужды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244130" y="2780928"/>
            <a:ext cx="1549238" cy="756664"/>
          </a:xfrm>
          <a:prstGeom prst="wedgeRectCallout">
            <a:avLst>
              <a:gd name="adj1" fmla="val -75404"/>
              <a:gd name="adj2" fmla="val -21686"/>
            </a:avLst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на газификацию домовладений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136794" y="3966029"/>
            <a:ext cx="1632256" cy="722857"/>
          </a:xfrm>
          <a:prstGeom prst="wedgeRectCallout">
            <a:avLst>
              <a:gd name="adj1" fmla="val -67873"/>
              <a:gd name="adj2" fmla="val -22598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лицам, отбывавшим наказание, назначенное судом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198663" y="5013176"/>
            <a:ext cx="1570387" cy="684656"/>
          </a:xfrm>
          <a:prstGeom prst="wedgeRectCallout">
            <a:avLst>
              <a:gd name="adj1" fmla="val -75011"/>
              <a:gd name="adj2" fmla="val -25206"/>
            </a:avLst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на улучшение социально-бытовых условий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161195" y="6021288"/>
            <a:ext cx="1570387" cy="612648"/>
          </a:xfrm>
          <a:prstGeom prst="wedgeRectCallout">
            <a:avLst>
              <a:gd name="adj1" fmla="val -74010"/>
              <a:gd name="adj2" fmla="val -26745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 многодетной семье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11032"/>
              </p:ext>
            </p:extLst>
          </p:nvPr>
        </p:nvGraphicFramePr>
        <p:xfrm>
          <a:off x="4261777" y="1319620"/>
          <a:ext cx="4536504" cy="9548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/>
                <a:gridCol w="1512168"/>
                <a:gridCol w="1512168"/>
              </a:tblGrid>
              <a:tr h="1967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70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967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472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27122"/>
              </p:ext>
            </p:extLst>
          </p:nvPr>
        </p:nvGraphicFramePr>
        <p:xfrm>
          <a:off x="4267868" y="2496210"/>
          <a:ext cx="4536504" cy="954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/>
                <a:gridCol w="1512168"/>
                <a:gridCol w="1512168"/>
              </a:tblGrid>
              <a:tr h="1965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5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965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447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39954"/>
              </p:ext>
            </p:extLst>
          </p:nvPr>
        </p:nvGraphicFramePr>
        <p:xfrm>
          <a:off x="4239587" y="3645553"/>
          <a:ext cx="4536504" cy="9486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/>
                <a:gridCol w="1512168"/>
                <a:gridCol w="1512168"/>
              </a:tblGrid>
              <a:tr h="1928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87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928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859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2770"/>
              </p:ext>
            </p:extLst>
          </p:nvPr>
        </p:nvGraphicFramePr>
        <p:xfrm>
          <a:off x="4252350" y="4732151"/>
          <a:ext cx="4536504" cy="9656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2168"/>
                <a:gridCol w="1512168"/>
                <a:gridCol w="1512168"/>
              </a:tblGrid>
              <a:tr h="203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350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03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560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25658"/>
              </p:ext>
            </p:extLst>
          </p:nvPr>
        </p:nvGraphicFramePr>
        <p:xfrm>
          <a:off x="4239587" y="5799175"/>
          <a:ext cx="4536504" cy="9961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/>
                <a:gridCol w="1512168"/>
                <a:gridCol w="1512168"/>
              </a:tblGrid>
              <a:tr h="203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350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03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560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3403388"/>
              </p:ext>
            </p:extLst>
          </p:nvPr>
        </p:nvGraphicFramePr>
        <p:xfrm>
          <a:off x="-612576" y="589462"/>
          <a:ext cx="4107632" cy="559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9987"/>
            <a:ext cx="1691297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252" y="119987"/>
            <a:ext cx="1645322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19987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1883" y="119987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4538" y="119987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3076762" y="1592796"/>
            <a:ext cx="1639254" cy="936104"/>
          </a:xfrm>
          <a:prstGeom prst="wedgeRectCallout">
            <a:avLst>
              <a:gd name="adj1" fmla="val -75404"/>
              <a:gd name="adj2" fmla="val -21686"/>
            </a:avLst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банных услуг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007227" y="3108689"/>
            <a:ext cx="1778324" cy="658033"/>
          </a:xfrm>
          <a:prstGeom prst="wedgeRectCallout">
            <a:avLst>
              <a:gd name="adj1" fmla="val -68416"/>
              <a:gd name="adj2" fmla="val -3975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2945654" y="4077072"/>
            <a:ext cx="1910735" cy="828672"/>
          </a:xfrm>
          <a:prstGeom prst="wedgeRectCallout">
            <a:avLst>
              <a:gd name="adj1" fmla="val -59691"/>
              <a:gd name="adj2" fmla="val -10418"/>
            </a:avLst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части родительской платы за присмотр и уход за детьми, посещающими образовательные  организации, реализующие образовательную программу дошкольного образования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966345" y="5057634"/>
            <a:ext cx="1920000" cy="432048"/>
          </a:xfrm>
          <a:prstGeom prst="wedgeRectCallout">
            <a:avLst>
              <a:gd name="adj1" fmla="val -64427"/>
              <a:gd name="adj2" fmla="val -26745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Пенсия за выслугу лет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017252" y="5733256"/>
            <a:ext cx="1869093" cy="432048"/>
          </a:xfrm>
          <a:prstGeom prst="wedgeRectCallout">
            <a:avLst>
              <a:gd name="adj1" fmla="val -64427"/>
              <a:gd name="adj2" fmla="val -26745"/>
            </a:avLst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на оплату жилья и коммунальных услуг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2918318" y="692696"/>
            <a:ext cx="1797697" cy="468052"/>
          </a:xfrm>
          <a:prstGeom prst="wedgeRectCallout">
            <a:avLst>
              <a:gd name="adj1" fmla="val -65713"/>
              <a:gd name="adj2" fmla="val -23700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на приобретение жилья молодым семьям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72992"/>
              </p:ext>
            </p:extLst>
          </p:nvPr>
        </p:nvGraphicFramePr>
        <p:xfrm>
          <a:off x="5076056" y="620688"/>
          <a:ext cx="3960438" cy="85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146"/>
                <a:gridCol w="1320146"/>
                <a:gridCol w="1320146"/>
              </a:tblGrid>
              <a:tr h="1272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989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75823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582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98 725,1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55303"/>
              </p:ext>
            </p:extLst>
          </p:nvPr>
        </p:nvGraphicFramePr>
        <p:xfrm>
          <a:off x="5076056" y="1536234"/>
          <a:ext cx="3960439" cy="9010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4149"/>
                <a:gridCol w="1344149"/>
                <a:gridCol w="1272141"/>
              </a:tblGrid>
              <a:tr h="1770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70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770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095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82074"/>
              </p:ext>
            </p:extLst>
          </p:nvPr>
        </p:nvGraphicFramePr>
        <p:xfrm>
          <a:off x="5076056" y="2480879"/>
          <a:ext cx="3960438" cy="9486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0146"/>
                <a:gridCol w="1320146"/>
                <a:gridCol w="1320146"/>
              </a:tblGrid>
              <a:tr h="1928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87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928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859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611.7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46668"/>
              </p:ext>
            </p:extLst>
          </p:nvPr>
        </p:nvGraphicFramePr>
        <p:xfrm>
          <a:off x="5076056" y="3542049"/>
          <a:ext cx="3960440" cy="9214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1092"/>
                <a:gridCol w="1381092"/>
                <a:gridCol w="1198256"/>
              </a:tblGrid>
              <a:tr h="1844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40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844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41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49911"/>
              </p:ext>
            </p:extLst>
          </p:nvPr>
        </p:nvGraphicFramePr>
        <p:xfrm>
          <a:off x="5054825" y="5714402"/>
          <a:ext cx="3939666" cy="9210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3222"/>
                <a:gridCol w="1313222"/>
                <a:gridCol w="1313222"/>
              </a:tblGrid>
              <a:tr h="1565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53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</a:tr>
              <a:tr h="1565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046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59222"/>
              </p:ext>
            </p:extLst>
          </p:nvPr>
        </p:nvGraphicFramePr>
        <p:xfrm>
          <a:off x="5076056" y="4571701"/>
          <a:ext cx="3939666" cy="9210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3222"/>
                <a:gridCol w="1313222"/>
                <a:gridCol w="1313222"/>
              </a:tblGrid>
              <a:tr h="1565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53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65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046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14 920,1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16 185,3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17 293,0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9151891"/>
              </p:ext>
            </p:extLst>
          </p:nvPr>
        </p:nvGraphicFramePr>
        <p:xfrm>
          <a:off x="-612576" y="692696"/>
          <a:ext cx="4107632" cy="5494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9987"/>
            <a:ext cx="1691297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252" y="119987"/>
            <a:ext cx="1645322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19987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1883" y="119987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4538" y="119987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2941064" y="764704"/>
            <a:ext cx="1797697" cy="864096"/>
          </a:xfrm>
          <a:prstGeom prst="wedgeRectCallout">
            <a:avLst>
              <a:gd name="adj1" fmla="val -65713"/>
              <a:gd name="adj2" fmla="val -23700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Компенсационные выплаты по возмещению затрат на оплату проезда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61223"/>
              </p:ext>
            </p:extLst>
          </p:nvPr>
        </p:nvGraphicFramePr>
        <p:xfrm>
          <a:off x="5118639" y="836712"/>
          <a:ext cx="3845850" cy="85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1950"/>
                <a:gridCol w="1281950"/>
                <a:gridCol w="1281950"/>
              </a:tblGrid>
              <a:tr h="1272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989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75823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582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7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" y="9427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7961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Сведения о реализации общественно-значимых проектов для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13446"/>
              </p:ext>
            </p:extLst>
          </p:nvPr>
        </p:nvGraphicFramePr>
        <p:xfrm>
          <a:off x="199084" y="1196752"/>
          <a:ext cx="8784976" cy="53611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4564"/>
                <a:gridCol w="1080120"/>
                <a:gridCol w="936104"/>
                <a:gridCol w="864096"/>
                <a:gridCol w="648072"/>
                <a:gridCol w="805748"/>
                <a:gridCol w="812343"/>
                <a:gridCol w="830181"/>
                <a:gridCol w="1603748"/>
              </a:tblGrid>
              <a:tr h="277775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реализации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 (срок ввода в эксплуатацию)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7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7000"/>
                      </a:schemeClr>
                    </a:solidFill>
                  </a:tcPr>
                </a:tc>
              </a:tr>
              <a:tr h="6040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год (факт)</a:t>
                      </a:r>
                      <a:endParaRPr lang="ru-RU" sz="85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год (оценка)</a:t>
                      </a:r>
                      <a:endParaRPr lang="ru-RU" sz="85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год (прогноз)</a:t>
                      </a:r>
                      <a:endParaRPr lang="ru-RU" sz="85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год (прогноз)</a:t>
                      </a:r>
                      <a:endParaRPr lang="ru-RU" sz="85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год (прогноз)</a:t>
                      </a:r>
                      <a:endParaRPr lang="ru-RU" sz="85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135658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Субсидия на 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Обеспечение жильем молодых семей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Город Майкоп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2017-2020 гг.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80 198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82 641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36 133,4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Предоставление социальной выплаты на приобретение (строительство) жилого помещения 105 семьям, согласно списка утвержденного Минстроем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11956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Развитие и повышение качества транспортного обслуживания населения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Город Майкоп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2017-2018 гг.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10 545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24 605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Приобретено 5 новых троллейбусов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18945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Расходы на поддержку государственных программ субъектов Российской Федерации и муниципальных программ формирования современной городской среды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Город Майкоп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2017-2022 гг.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111 438,1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017,3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543,3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Благоустроено 20 дворовых территорий (объединяющих 33 многоквартирных дома) и 4 общественные территории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78034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2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" y="9427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65860"/>
              </p:ext>
            </p:extLst>
          </p:nvPr>
        </p:nvGraphicFramePr>
        <p:xfrm>
          <a:off x="280354" y="548680"/>
          <a:ext cx="8640968" cy="55465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  <a:gridCol w="1080120"/>
                <a:gridCol w="1080120"/>
                <a:gridCol w="648072"/>
                <a:gridCol w="720080"/>
                <a:gridCol w="792088"/>
                <a:gridCol w="792088"/>
                <a:gridCol w="720080"/>
                <a:gridCol w="1440168"/>
              </a:tblGrid>
              <a:tr h="2880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реализации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 (срок ввода в эксплуатацию)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от реализации общественно-значимого проекта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</a:tr>
              <a:tr h="624070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год (факт)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год (оценка)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год (прогноз)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год (прогноз)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год (прогноз)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инженерной инфраструктурой земельных участков выделяемых семьям, имеющим трех и более детей.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 Майкоп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2014-2021 гг.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22 094,6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30 502,7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28 092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инженерной инфраструктуры на земельных участках, расположенных по адресу : г. Майкоп, ул.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Низпоташная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(Электроснабжение/Водоснабжение),а также строительство объекта: инженерные сети на территории Восточной застройки в г. Майкопе (Электроснабжение/Водоснабжение)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Реконструкция недостроенного бассейна муниципального бюджетного образовательного учреждения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Эколого-биологический лицей №35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под спортивный и актовый залы, учебные мастерские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 Майкоп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2017-2018 гг.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53 000,0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24 800,6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общеобразовательного учреждения дополнительными классами, учебными мастерскими и  актовым залом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399" y="18864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6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26"/>
            <a:ext cx="9144000" cy="68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Программно-целевые расходы муниципального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55920"/>
            <a:ext cx="822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  <a:endParaRPr lang="ru-RU" sz="1200" dirty="0">
              <a:solidFill>
                <a:srgbClr val="365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68772776"/>
              </p:ext>
            </p:extLst>
          </p:nvPr>
        </p:nvGraphicFramePr>
        <p:xfrm>
          <a:off x="1295636" y="1501566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9572" y="5819175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36590B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«Город Майкоп» в рамках программ в 2019 году составят</a:t>
            </a:r>
          </a:p>
          <a:p>
            <a:pPr algn="just"/>
            <a:r>
              <a:rPr lang="ru-RU" sz="1400" dirty="0" smtClean="0">
                <a:solidFill>
                  <a:srgbClr val="36590B"/>
                </a:solidFill>
                <a:latin typeface="Times New Roman" pitchFamily="18" charset="0"/>
                <a:cs typeface="Times New Roman" pitchFamily="18" charset="0"/>
              </a:rPr>
              <a:t>3 086 966,6 тыс</a:t>
            </a:r>
            <a:r>
              <a:rPr lang="ru-RU" sz="1400" dirty="0">
                <a:solidFill>
                  <a:srgbClr val="36590B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r>
              <a:rPr lang="ru-RU" sz="1400" dirty="0" smtClean="0">
                <a:solidFill>
                  <a:srgbClr val="36590B"/>
                </a:solidFill>
                <a:latin typeface="Times New Roman" pitchFamily="18" charset="0"/>
                <a:cs typeface="Times New Roman" pitchFamily="18" charset="0"/>
              </a:rPr>
              <a:t> (93% от общего объема бюджета муниципального образования «Город Майкоп»).</a:t>
            </a:r>
            <a:endParaRPr lang="ru-RU" sz="1400" dirty="0">
              <a:solidFill>
                <a:srgbClr val="36590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13557"/>
              </p:ext>
            </p:extLst>
          </p:nvPr>
        </p:nvGraphicFramePr>
        <p:xfrm>
          <a:off x="431540" y="2132856"/>
          <a:ext cx="8280919" cy="4062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585"/>
                <a:gridCol w="831952"/>
                <a:gridCol w="864096"/>
                <a:gridCol w="864096"/>
                <a:gridCol w="871543"/>
                <a:gridCol w="856647"/>
              </a:tblGrid>
              <a:tr h="4807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242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Объем отгруженных товаров  собственного производства по видам деятельности, всего (млн. руб.)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16 876,9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17 622,1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18 508,3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19 585,5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20 493,8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312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Среднесписочная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численность по полному кругу предприятий, (чел.)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48 105,0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48 140,0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48 164,0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48 206,0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48 299,0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1996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Фонд оплаты труда, всего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14 287,2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15 717,7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16 363,7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17 501,1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18 716,1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Прибыль прибыльных организаций,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3 982,6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4 644,3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4 955,4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5 282,5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5 604,7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Стоимость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основных фондов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14 190,9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14 545,7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15 142,1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15 687,2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16 283,3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Оборот розничной торговли,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28 811,0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30 268,5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32 706,9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35 103,7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37 676,6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Оборот общественного питания,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1 465,7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1 661,5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1 840,5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2 006,0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2 200,9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Объем платных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 населению, 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10 234,3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10 917,6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11 563,4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12 210,0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12 948,7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534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Инвестиции в основной капитал, 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4 137,3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4 428,7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4 671,8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4 935,4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5 213,4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580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прогнозные показатели социально-экономического развития муниципального образования </a:t>
            </a:r>
            <a:r>
              <a:rPr lang="ru-RU" sz="2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7661" y="1604993"/>
            <a:ext cx="80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200" dirty="0" smtClean="0">
                <a:solidFill>
                  <a:srgbClr val="31520A"/>
                </a:solidFill>
              </a:rPr>
              <a:t>.</a:t>
            </a:r>
            <a:endParaRPr lang="ru-RU" sz="1200" dirty="0">
              <a:solidFill>
                <a:srgbClr val="3152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40049"/>
              </p:ext>
            </p:extLst>
          </p:nvPr>
        </p:nvGraphicFramePr>
        <p:xfrm>
          <a:off x="160658" y="908720"/>
          <a:ext cx="8928990" cy="57311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4536"/>
                <a:gridCol w="864096"/>
                <a:gridCol w="864096"/>
                <a:gridCol w="793570"/>
                <a:gridCol w="791346"/>
                <a:gridCol w="791346"/>
              </a:tblGrid>
              <a:tr h="53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5 019,5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4 660,7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5 017,1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5 157,7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5 282,0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малого и среднего предпринимательства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354,6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540,0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540,0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53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«Защита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38 273,1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40 872,6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43 661,5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34 836,4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35 876,8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общественного транспорта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</a:t>
                      </a:r>
                    </a:p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2018-2021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39 953,0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46 326,7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23 000,0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«Адресная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помощь малоимущим гражданам и другим категориям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граждан,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находящимся в трудной жизненной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ситуации»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2 566,4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2 557,3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«Доступная среда»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2018-2021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4 313,4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жильем молодых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семей»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80 198,0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82 211,7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98 725,1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малоимущих граждан жилыми помещениями по договорам социального найма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2018-2021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1 189,5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3 330,0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«Профилактика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безнадзорности и правонарушений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несовершеннолетних»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2018 –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483,0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«Формирование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благоприятной инвестиционной среды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2018-2021 годы»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321,4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449,0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368,2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365,2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365,2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«Информатизация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Администрации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2018-2021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862,7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999,3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5 532,5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 безопасности дорожного движения в муниципальном образовании «Город Майкоп» на 2018-2021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4 353,6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6 033,6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3 305,0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системы образования муниципального образования «Город Майкоп»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2018 - 2021 годы» </a:t>
                      </a: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1 390 799,4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1 457 966,1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1 652 312,1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1 779 627,3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1 345 375,4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517391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0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84195"/>
              </p:ext>
            </p:extLst>
          </p:nvPr>
        </p:nvGraphicFramePr>
        <p:xfrm>
          <a:off x="97443" y="1340768"/>
          <a:ext cx="8892002" cy="4798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08675"/>
                <a:gridCol w="939805"/>
                <a:gridCol w="957863"/>
                <a:gridCol w="796707"/>
                <a:gridCol w="794476"/>
                <a:gridCol w="794476"/>
              </a:tblGrid>
              <a:tr h="547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«Переселение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граждан из жилых помещений, призванных непригодными для проживания и расположенных в аварийных многоквартирных домах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2018-2021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2 498,6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11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территориального общественного самоуправления в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36 109,8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35 860,4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«Профилактика правонарушений в муниципальном образовании «Город Майкоп»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2018 - 2021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культуры муниципального образования «Город Майкоп» на 2018 - 2021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576,7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185 647,8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170 395,6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170 221,5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171 186,5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«Молодежь столицы Адыгеи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(2018-2021 годы)»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8 070,9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8 417,5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7 202,0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7 187,8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7 253,5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«О противодействии коррупции в муниципальном образовании «Город Майкоп» на 2018 - 2021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149,9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«Майкоп - спортивный город»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2018-2021 годы»</a:t>
                      </a: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40 719,8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47 292,5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44 884,0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46 194,9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47 490,3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«Управление финансами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2018-2021 годы»</a:t>
                      </a: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46 455,7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60 795,1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87 393,2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121 251,9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140 291,8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средств массовой информации в муниципальном образовании «Город Майкоп»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2018-2021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21 446,4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25 452,5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24 770,9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25 037,0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25 287,6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жилищно-коммунального, дорожного хозяйства и благоустройства в муниципальном образовании «Город Майкоп» на 2018 - 2021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745 158,5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586 532,9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791 179,1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684 025,6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705 695,7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1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и реализации полномочий Комитета по управлению имуществом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28 023,0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099,7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36 988,3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37 860,0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38 905,3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2862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«Поддержка казачьих обществ муниципального образования «Город Майкоп»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2018 - 2021 годы»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42" y="45600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9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17834"/>
              </p:ext>
            </p:extLst>
          </p:nvPr>
        </p:nvGraphicFramePr>
        <p:xfrm>
          <a:off x="125999" y="811439"/>
          <a:ext cx="8892002" cy="20618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6001"/>
                <a:gridCol w="1008112"/>
                <a:gridCol w="936104"/>
                <a:gridCol w="912833"/>
                <a:gridCol w="794476"/>
                <a:gridCol w="794476"/>
              </a:tblGrid>
              <a:tr h="547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147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«Формирование современной городской среды в муниципальном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образовании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«Город Майкоп»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2018 - 2022 годы»</a:t>
                      </a: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155 120,3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14 543,3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147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«Энергосбережение и повышение энергетической эффективности в муниципальном образовании "Город Майкоп" на 2016-2019 годы»</a:t>
                      </a: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12 290,0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2 928,3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0939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«Организация общественных работ в муниципальном образовании "Город Майкоп" на 2016-2019 годы»</a:t>
                      </a: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363,9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27921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2 666 349,2</a:t>
                      </a:r>
                      <a:endParaRPr lang="ru-RU" sz="9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2 788 033,6</a:t>
                      </a:r>
                      <a:endParaRPr lang="ru-RU" sz="9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3 032 586,9</a:t>
                      </a:r>
                      <a:endParaRPr lang="ru-RU" sz="9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2 986 206,6</a:t>
                      </a:r>
                      <a:endParaRPr lang="ru-RU" sz="9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2 596 971,4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42" y="45600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0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ведомственных программ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485344"/>
              </p:ext>
            </p:extLst>
          </p:nvPr>
        </p:nvGraphicFramePr>
        <p:xfrm>
          <a:off x="755576" y="1340768"/>
          <a:ext cx="7920883" cy="24893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/>
                <a:gridCol w="792088"/>
                <a:gridCol w="720080"/>
                <a:gridCol w="792088"/>
                <a:gridCol w="864096"/>
                <a:gridCol w="792091"/>
              </a:tblGrid>
              <a:tr h="674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6443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«Повышение эффективности и сбалансированности работы Управления архитектуры и градостроительства муниципального образования «Город Майкоп» на 2016 - 2021 годы»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16 320,0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20 473,7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21 568,0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21 910,4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22 810,9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6443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комплексной административно-технической деятельности Администрации муниципального образования «Город Майкоп» и ее структурных подразделений»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2016 - 2021 годы»</a:t>
                      </a: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18 359,4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21 135,6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32 811,7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23 613,5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24 367,7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5205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34 679,4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41 609,3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54 379,7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45 523,9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47 178,6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8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1988840"/>
            <a:ext cx="2437549" cy="2132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5936" y="120496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системы  образования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«Город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34445"/>
              </p:ext>
            </p:extLst>
          </p:nvPr>
        </p:nvGraphicFramePr>
        <p:xfrm>
          <a:off x="251520" y="4221089"/>
          <a:ext cx="8568953" cy="221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648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4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ru-RU" sz="1000" baseline="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  <a:r>
                        <a:rPr lang="ru-RU" sz="1000" baseline="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753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390 799,4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1 457 966,1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1 652 312,1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1 779 627,3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1 345 375,4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114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39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родителей (законных представителей) в муниципальном образовании «Город Майкоп», удовлетворённых качеством предоставляемых образовательных услуг, к общему числу опрошенных родителей (законных представителей)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59973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родителей (законных представителей), удовлетворенных материально-техническим обеспечением образовательных организаций муниципального образования «Город Майкоп», к общему числу опрошенных родителей (законных представителей)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997659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 качества услуг (работ) в сфере образования в муниципальном образовании «Город Майкоп»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31347" y="1988840"/>
            <a:ext cx="564968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функционирования системы дошкольного образования, направленной на развитие индивидуальных особенностей каждого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открытой информационно-образовательной среды начального общего, основного общего, среднего общего образования, в том числе для удовлетворения особых образовательных потребностей и реализации индивидуальных возможностей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творческих способностей детей, удовлетворение их индивидуальных потребностей в интеллектуальном и нравственном совершенствовании, а также организация их свободного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условий для эффективного управления сферой образования, обеспечение высокого качества управления процессами развития образования на муниципальном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уровне;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сети образовательных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95936" y="120496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«Доступная среда» муниципального образования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– 2021 годы</a:t>
            </a:r>
            <a:endParaRPr lang="ru-RU" sz="1000" b="1" dirty="0">
              <a:solidFill>
                <a:srgbClr val="2F4E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370243"/>
              </p:ext>
            </p:extLst>
          </p:nvPr>
        </p:nvGraphicFramePr>
        <p:xfrm>
          <a:off x="287523" y="3076385"/>
          <a:ext cx="8568953" cy="359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8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130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4 313,4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4700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доступных для инвалидов и других маломобильных групп населения объектов и услуг социальной, транспортной, инженерной инфраструктуры в общем количестве приоритетных объектов,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50,2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0437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детей-инвалидов,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98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98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0437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дошкольных образовательных организаций, в которых создана универсальная без барьерная среда для инклюзивного образования детей-инвалидов, в общем количестве дошкольных образовательных организаций муниципального образования « Город Майкоп»,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9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детей-инвалидов в возрасте от 1,5 до 7 лет, охваченных дошкольным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образование, в общей численности детей-инвалидов данного возраста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86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86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9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лиц с ограниченными возможностями здоровья и инвалидов, участвующих в творческих коллективах и кружках по интересам, в общей численности этой категории населения;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15,2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15,3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919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специалистов, работающих с детьми-инвалидами по вопросам, связанным с обеспечением доступности для инвалидов объектов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услуг, прошедших обучение.%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36,3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8615" y="620688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условий, способствующих интеграции инвалидов и других маломобильных групп населения в общество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31274" y="1632000"/>
            <a:ext cx="56496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равного доступа инвалидов к объектам и услугам в приоритетных сферах жизнедеятельности инвалидов и других маломобильных групп населения;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адаптация инвалидов в общество;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равного доступа инвалидов к реабилитационным услугам.</a:t>
            </a: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36284"/>
            <a:ext cx="2441906" cy="1662182"/>
          </a:xfrm>
          <a:prstGeom prst="rect">
            <a:avLst/>
          </a:prstGeom>
          <a:effectLst>
            <a:glow rad="63500">
              <a:schemeClr val="accent1">
                <a:satMod val="175000"/>
                <a:alpha val="3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3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" y="-692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188640"/>
            <a:ext cx="8532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«Защита 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образования «Город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10331"/>
              </p:ext>
            </p:extLst>
          </p:nvPr>
        </p:nvGraphicFramePr>
        <p:xfrm>
          <a:off x="287523" y="4725144"/>
          <a:ext cx="8568953" cy="1809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8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130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38 273,1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40 872,6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43 661,5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34 836,4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35 876,8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4700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защищенности населения и территорий муниципального образования «Город Майкоп» от чрезвычайных ситуаций и террористических проявлений, общественной и личной безопасности граждан на территории муниципального образования «Город Майкоп»,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043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обслуживаемых средств видеонаблюдения и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видеофиксации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правонарушений, ситуаций чрезвычайного характера и нарушений правил дорожного движения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3551" y="1490008"/>
            <a:ext cx="601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защищенности населения и территорий муниципального образования «Город Майкоп» от чрезвычайных ситуаций природного и техногенного характера и террористических проявлений, общественной и личной безопасности граждан на территории муниципального образования «Город Майкоп»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75150" y="2551837"/>
            <a:ext cx="5165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эффективной деятельности и управления в области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эффективной работы Единой дежурно- диспетчерской службы г. Майкопа при использовании аппаратно-программного комплекса «Безопасный город» на территории муниципального образования «Город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Майкоп».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6702" r="6889" b="10865"/>
          <a:stretch/>
        </p:blipFill>
        <p:spPr>
          <a:xfrm>
            <a:off x="285210" y="2246846"/>
            <a:ext cx="2808312" cy="23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66616" y="44624"/>
            <a:ext cx="6588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культуры» муниципального образования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000" b="1" dirty="0" smtClean="0">
              <a:solidFill>
                <a:srgbClr val="2F4E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15069"/>
              </p:ext>
            </p:extLst>
          </p:nvPr>
        </p:nvGraphicFramePr>
        <p:xfrm>
          <a:off x="224475" y="3842576"/>
          <a:ext cx="8568953" cy="28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3859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30815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156 576,7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185 647,8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170 395,6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170 221,5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171 186,5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205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библиографических записей в электронных каталогах библиотек муниципального образования «Город Майкоп» (по сравнению с предыдущим годом),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2,6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посещений библиотек муниципального образования «Город Майкоп» (по сравнению с предыдущим годом),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среднемесячной номинальной начисленной заработной платы работников  учреждений культуры муниципального образования «Город Майкоп» к среднемесячной номинальной начисленной заработной плате в Республике Адыгея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участников культурно-досуговых мероприятий (по сравнению с предыдущим годом),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культурно-досуговых мероприятий (по сравнению с предыдущим годом),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3551" y="1086375"/>
            <a:ext cx="60101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стратегической роли культуры, как духовно-нравственного основания развития личности.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2933" y="1756849"/>
            <a:ext cx="5165302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библиотек, как информационных, образовательных и культурных 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центров;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сохранения и развития многообразия форм и жанров традиционной народной 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культуры;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мероприятий, направленных на возрождение, сохранение и развитие народных художественных промыслов и ремесел на территории муниципального образования «Город Майкоп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 поддержка творчески одаренных детей, создание условий для их дальнейшего профессионального 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образования;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доступа населения к культурным ценностям и участию в культурной жизни муниципального образования «Город Майкоп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культурной политики и основных принципов организации культурной деятельности в муниципальном образовании «Город Майкоп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37">
            <a:off x="-147826" y="1293938"/>
            <a:ext cx="4157236" cy="31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11760" y="188640"/>
            <a:ext cx="6588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культуры» муниципального образования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97385"/>
              </p:ext>
            </p:extLst>
          </p:nvPr>
        </p:nvGraphicFramePr>
        <p:xfrm>
          <a:off x="179512" y="2060848"/>
          <a:ext cx="8568954" cy="259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792088"/>
                <a:gridCol w="792088"/>
                <a:gridCol w="792088"/>
                <a:gridCol w="864096"/>
                <a:gridCol w="1008114"/>
              </a:tblGrid>
              <a:tr h="2205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ru-RU" sz="1000" b="1" baseline="0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(факт)</a:t>
                      </a:r>
                      <a:endParaRPr lang="ru-RU" sz="1000" b="1" dirty="0">
                        <a:solidFill>
                          <a:srgbClr val="36590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b="1" dirty="0">
                        <a:solidFill>
                          <a:srgbClr val="36590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b="1" dirty="0">
                        <a:solidFill>
                          <a:srgbClr val="36590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b="1" dirty="0">
                        <a:solidFill>
                          <a:srgbClr val="36590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b="1" dirty="0">
                        <a:solidFill>
                          <a:srgbClr val="36590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мастеров, владеющих технологиями традиционных видов народного прикладного творчества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лауреатов, дипломантов международных, всероссийских, региональных, республиканских, городских конкурсов от общего числа обучающихся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среднемесячной номинальной начисленной заработной платы педагогических работников учреждений дополнительного образования в сфере культуры муниципального образования «Город Майкоп» к среднемесячной номинальной начисленной заработной плате учителей в Республике Адыгея,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мероприятий, посвященных значимым событиям культуры и развитию культурного сотрудничества (по сравнению с предыдущим годом),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участников мероприятий, посвященных значимым событиям культуры и развитию культурного сотрудничества (по сравнению с предыдущим годом),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культуры,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37">
            <a:off x="-176041" y="-68161"/>
            <a:ext cx="3037010" cy="22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44624"/>
            <a:ext cx="68870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«Информатизация Администрации муниципального образования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24360"/>
              </p:ext>
            </p:extLst>
          </p:nvPr>
        </p:nvGraphicFramePr>
        <p:xfrm>
          <a:off x="224475" y="3842576"/>
          <a:ext cx="8568953" cy="230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3859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30815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862,7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999,3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5 532,5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205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одновременно подключенных пользователей к СЭД от общего количества зарегистрированных пользователей в системе,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рабочих мест с доступом к СМЭВ,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пользователей, подключенных к системе объединенных коммуникаций,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посетителей официального сайта Администрации муниципального образования «Город Майкоп», тыс. посетителей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12768" y="1524771"/>
            <a:ext cx="4008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единой политики в области информатизация муниципального образования «Город Майкоп»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2478878"/>
            <a:ext cx="516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и модернизация современной информационной и телекоммуникационной инфраструктуры Администрации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0" y="743326"/>
            <a:ext cx="2913567" cy="29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" y="-846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1663971" y="909080"/>
            <a:ext cx="5940517" cy="5663675"/>
            <a:chOff x="1663971" y="659708"/>
            <a:chExt cx="5940517" cy="5663675"/>
          </a:xfrm>
        </p:grpSpPr>
        <p:sp>
          <p:nvSpPr>
            <p:cNvPr id="5" name="Ellipse 3"/>
            <p:cNvSpPr/>
            <p:nvPr/>
          </p:nvSpPr>
          <p:spPr bwMode="auto">
            <a:xfrm>
              <a:off x="5254761" y="1210147"/>
              <a:ext cx="1699457" cy="1744621"/>
            </a:xfrm>
            <a:custGeom>
              <a:avLst/>
              <a:gdLst/>
              <a:ahLst/>
              <a:cxnLst/>
              <a:rect l="l" t="t" r="r" b="b"/>
              <a:pathLst>
                <a:path w="2039673" h="2095282">
                  <a:moveTo>
                    <a:pt x="992032" y="0"/>
                  </a:moveTo>
                  <a:cubicBezTo>
                    <a:pt x="1570628" y="0"/>
                    <a:pt x="2039673" y="469045"/>
                    <a:pt x="2039673" y="1047641"/>
                  </a:cubicBezTo>
                  <a:cubicBezTo>
                    <a:pt x="2039673" y="1626237"/>
                    <a:pt x="1570628" y="2095282"/>
                    <a:pt x="992032" y="2095282"/>
                  </a:cubicBezTo>
                  <a:lnTo>
                    <a:pt x="913263" y="2091654"/>
                  </a:lnTo>
                  <a:cubicBezTo>
                    <a:pt x="742462" y="1674017"/>
                    <a:pt x="413165" y="1338183"/>
                    <a:pt x="0" y="1158863"/>
                  </a:cubicBezTo>
                  <a:cubicBezTo>
                    <a:pt x="217803" y="968647"/>
                    <a:pt x="354143" y="688544"/>
                    <a:pt x="354143" y="376597"/>
                  </a:cubicBezTo>
                  <a:cubicBezTo>
                    <a:pt x="354143" y="325683"/>
                    <a:pt x="350511" y="275617"/>
                    <a:pt x="342224" y="226825"/>
                  </a:cubicBezTo>
                  <a:cubicBezTo>
                    <a:pt x="520395" y="84578"/>
                    <a:pt x="746337" y="0"/>
                    <a:pt x="9920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" name="Ellipse 2"/>
            <p:cNvSpPr/>
            <p:nvPr/>
          </p:nvSpPr>
          <p:spPr bwMode="auto">
            <a:xfrm>
              <a:off x="3719404" y="659708"/>
              <a:ext cx="1812182" cy="1506671"/>
            </a:xfrm>
            <a:custGeom>
              <a:avLst/>
              <a:gdLst/>
              <a:ahLst/>
              <a:cxnLst/>
              <a:rect l="l" t="t" r="r" b="b"/>
              <a:pathLst>
                <a:path w="2083912" h="1830431">
                  <a:moveTo>
                    <a:pt x="1036271" y="0"/>
                  </a:moveTo>
                  <a:cubicBezTo>
                    <a:pt x="1614867" y="0"/>
                    <a:pt x="2083912" y="469045"/>
                    <a:pt x="2083912" y="1047641"/>
                  </a:cubicBezTo>
                  <a:cubicBezTo>
                    <a:pt x="2083912" y="1359406"/>
                    <a:pt x="1947731" y="1639365"/>
                    <a:pt x="1730858" y="1830431"/>
                  </a:cubicBezTo>
                  <a:cubicBezTo>
                    <a:pt x="1518336" y="1736588"/>
                    <a:pt x="1283217" y="1684974"/>
                    <a:pt x="1036043" y="1684974"/>
                  </a:cubicBezTo>
                  <a:cubicBezTo>
                    <a:pt x="812745" y="1684974"/>
                    <a:pt x="599285" y="1727098"/>
                    <a:pt x="403787" y="1805392"/>
                  </a:cubicBezTo>
                  <a:cubicBezTo>
                    <a:pt x="408688" y="1781009"/>
                    <a:pt x="409569" y="1756137"/>
                    <a:pt x="409569" y="1731059"/>
                  </a:cubicBezTo>
                  <a:cubicBezTo>
                    <a:pt x="409569" y="1392892"/>
                    <a:pt x="249345" y="1092147"/>
                    <a:pt x="0" y="901467"/>
                  </a:cubicBezTo>
                  <a:cubicBezTo>
                    <a:pt x="69960" y="391978"/>
                    <a:pt x="507340" y="0"/>
                    <a:pt x="1036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" name="Ellipse 4"/>
            <p:cNvSpPr/>
            <p:nvPr/>
          </p:nvSpPr>
          <p:spPr bwMode="auto">
            <a:xfrm>
              <a:off x="5990457" y="2612619"/>
              <a:ext cx="1614031" cy="1701869"/>
            </a:xfrm>
            <a:custGeom>
              <a:avLst/>
              <a:gdLst/>
              <a:ahLst/>
              <a:cxnLst/>
              <a:rect l="l" t="t" r="r" b="b"/>
              <a:pathLst>
                <a:path w="1867583" h="2088386">
                  <a:moveTo>
                    <a:pt x="936798" y="0"/>
                  </a:moveTo>
                  <a:cubicBezTo>
                    <a:pt x="1460421" y="57686"/>
                    <a:pt x="1867583" y="501667"/>
                    <a:pt x="1867583" y="1040745"/>
                  </a:cubicBezTo>
                  <a:cubicBezTo>
                    <a:pt x="1867583" y="1619341"/>
                    <a:pt x="1398538" y="2088386"/>
                    <a:pt x="819942" y="2088386"/>
                  </a:cubicBezTo>
                  <a:cubicBezTo>
                    <a:pt x="498012" y="2088386"/>
                    <a:pt x="209997" y="1943180"/>
                    <a:pt x="18143" y="1714416"/>
                  </a:cubicBezTo>
                  <a:cubicBezTo>
                    <a:pt x="91671" y="1524801"/>
                    <a:pt x="130859" y="1318578"/>
                    <a:pt x="130859" y="1103203"/>
                  </a:cubicBezTo>
                  <a:cubicBezTo>
                    <a:pt x="130859" y="869156"/>
                    <a:pt x="84582" y="645918"/>
                    <a:pt x="0" y="442419"/>
                  </a:cubicBezTo>
                  <a:cubicBezTo>
                    <a:pt x="26032" y="446092"/>
                    <a:pt x="52475" y="447089"/>
                    <a:pt x="79149" y="447089"/>
                  </a:cubicBezTo>
                  <a:cubicBezTo>
                    <a:pt x="434146" y="447089"/>
                    <a:pt x="747903" y="270521"/>
                    <a:pt x="9367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" name="Ellipse 5"/>
            <p:cNvSpPr/>
            <p:nvPr/>
          </p:nvSpPr>
          <p:spPr bwMode="auto">
            <a:xfrm>
              <a:off x="5191482" y="4003537"/>
              <a:ext cx="1706570" cy="1693115"/>
            </a:xfrm>
            <a:custGeom>
              <a:avLst/>
              <a:gdLst/>
              <a:ahLst/>
              <a:cxnLst/>
              <a:rect l="l" t="t" r="r" b="b"/>
              <a:pathLst>
                <a:path w="2095282" h="2071848">
                  <a:moveTo>
                    <a:pt x="987153" y="0"/>
                  </a:moveTo>
                  <a:cubicBezTo>
                    <a:pt x="1177994" y="229930"/>
                    <a:pt x="1466228" y="375386"/>
                    <a:pt x="1788434" y="375386"/>
                  </a:cubicBezTo>
                  <a:cubicBezTo>
                    <a:pt x="1814637" y="375386"/>
                    <a:pt x="1840615" y="374424"/>
                    <a:pt x="1866256" y="371457"/>
                  </a:cubicBezTo>
                  <a:cubicBezTo>
                    <a:pt x="2009792" y="550142"/>
                    <a:pt x="2095282" y="777191"/>
                    <a:pt x="2095282" y="1024207"/>
                  </a:cubicBezTo>
                  <a:cubicBezTo>
                    <a:pt x="2095282" y="1602803"/>
                    <a:pt x="1626237" y="2071848"/>
                    <a:pt x="1047641" y="2071848"/>
                  </a:cubicBezTo>
                  <a:cubicBezTo>
                    <a:pt x="469045" y="2071848"/>
                    <a:pt x="0" y="1602803"/>
                    <a:pt x="0" y="1024207"/>
                  </a:cubicBezTo>
                  <a:lnTo>
                    <a:pt x="938" y="1004764"/>
                  </a:lnTo>
                  <a:cubicBezTo>
                    <a:pt x="456257" y="826007"/>
                    <a:pt x="816868" y="459439"/>
                    <a:pt x="98715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9" name="Ellipse 6"/>
            <p:cNvSpPr/>
            <p:nvPr/>
          </p:nvSpPr>
          <p:spPr bwMode="auto">
            <a:xfrm>
              <a:off x="3789213" y="4823056"/>
              <a:ext cx="1739043" cy="1500327"/>
            </a:xfrm>
            <a:custGeom>
              <a:avLst/>
              <a:gdLst/>
              <a:ahLst/>
              <a:cxnLst/>
              <a:rect l="l" t="t" r="r" b="b"/>
              <a:pathLst>
                <a:path w="2090955" h="1830285">
                  <a:moveTo>
                    <a:pt x="352894" y="0"/>
                  </a:moveTo>
                  <a:cubicBezTo>
                    <a:pt x="565341" y="93749"/>
                    <a:pt x="800355" y="145314"/>
                    <a:pt x="1047412" y="145314"/>
                  </a:cubicBezTo>
                  <a:cubicBezTo>
                    <a:pt x="1273289" y="145314"/>
                    <a:pt x="1489098" y="102212"/>
                    <a:pt x="1686512" y="22391"/>
                  </a:cubicBezTo>
                  <a:lnTo>
                    <a:pt x="1685529" y="41850"/>
                  </a:lnTo>
                  <a:cubicBezTo>
                    <a:pt x="1685529" y="378158"/>
                    <a:pt x="1843996" y="677454"/>
                    <a:pt x="2090955" y="868343"/>
                  </a:cubicBezTo>
                  <a:cubicBezTo>
                    <a:pt x="2048189" y="1406892"/>
                    <a:pt x="1597360" y="1830285"/>
                    <a:pt x="1047641" y="1830285"/>
                  </a:cubicBezTo>
                  <a:cubicBezTo>
                    <a:pt x="469045" y="1830285"/>
                    <a:pt x="0" y="1361240"/>
                    <a:pt x="0" y="782644"/>
                  </a:cubicBezTo>
                  <a:cubicBezTo>
                    <a:pt x="0" y="470957"/>
                    <a:pt x="136114" y="191061"/>
                    <a:pt x="3528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0" name="Ellipse 7"/>
            <p:cNvSpPr/>
            <p:nvPr/>
          </p:nvSpPr>
          <p:spPr bwMode="auto">
            <a:xfrm>
              <a:off x="2310116" y="4024515"/>
              <a:ext cx="1780744" cy="1651158"/>
            </a:xfrm>
            <a:custGeom>
              <a:avLst/>
              <a:gdLst/>
              <a:ahLst/>
              <a:cxnLst/>
              <a:rect l="l" t="t" r="r" b="b"/>
              <a:pathLst>
                <a:path w="2040112" h="2095282">
                  <a:moveTo>
                    <a:pt x="1047641" y="0"/>
                  </a:moveTo>
                  <a:lnTo>
                    <a:pt x="1100481" y="2536"/>
                  </a:lnTo>
                  <a:cubicBezTo>
                    <a:pt x="1260866" y="453302"/>
                    <a:pt x="1603762" y="817076"/>
                    <a:pt x="2040112" y="1006384"/>
                  </a:cubicBezTo>
                  <a:cubicBezTo>
                    <a:pt x="1822284" y="1196475"/>
                    <a:pt x="1685987" y="1476539"/>
                    <a:pt x="1685987" y="1788435"/>
                  </a:cubicBezTo>
                  <a:cubicBezTo>
                    <a:pt x="1685987" y="1817201"/>
                    <a:pt x="1687146" y="1845695"/>
                    <a:pt x="1690298" y="1873804"/>
                  </a:cubicBezTo>
                  <a:cubicBezTo>
                    <a:pt x="1513373" y="2012899"/>
                    <a:pt x="1290128" y="2095282"/>
                    <a:pt x="1047641" y="2095282"/>
                  </a:cubicBezTo>
                  <a:cubicBezTo>
                    <a:pt x="469045" y="2095282"/>
                    <a:pt x="0" y="1626237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65000"/>
                    <a:shade val="100000"/>
                    <a:satMod val="115000"/>
                  </a:sys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1" name="Ellipse 8"/>
            <p:cNvSpPr/>
            <p:nvPr/>
          </p:nvSpPr>
          <p:spPr bwMode="auto">
            <a:xfrm>
              <a:off x="1663971" y="2574221"/>
              <a:ext cx="1594579" cy="1753445"/>
            </a:xfrm>
            <a:custGeom>
              <a:avLst/>
              <a:gdLst/>
              <a:ahLst/>
              <a:cxnLst/>
              <a:rect l="l" t="t" r="r" b="b"/>
              <a:pathLst>
                <a:path w="1881919" h="2091353">
                  <a:moveTo>
                    <a:pt x="1047641" y="0"/>
                  </a:moveTo>
                  <a:cubicBezTo>
                    <a:pt x="1388621" y="0"/>
                    <a:pt x="1691554" y="162900"/>
                    <a:pt x="1881919" y="415836"/>
                  </a:cubicBezTo>
                  <a:cubicBezTo>
                    <a:pt x="1788250" y="628219"/>
                    <a:pt x="1736727" y="863142"/>
                    <a:pt x="1736727" y="1110099"/>
                  </a:cubicBezTo>
                  <a:cubicBezTo>
                    <a:pt x="1736727" y="1317132"/>
                    <a:pt x="1772938" y="1515708"/>
                    <a:pt x="1841326" y="1699133"/>
                  </a:cubicBezTo>
                  <a:lnTo>
                    <a:pt x="1788435" y="1696462"/>
                  </a:lnTo>
                  <a:cubicBezTo>
                    <a:pt x="1456855" y="1696462"/>
                    <a:pt x="1161254" y="1850505"/>
                    <a:pt x="969820" y="2091353"/>
                  </a:cubicBezTo>
                  <a:cubicBezTo>
                    <a:pt x="427524" y="2052575"/>
                    <a:pt x="0" y="160003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39000">
                  <a:srgbClr val="217D6E"/>
                </a:gs>
                <a:gs pos="79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2" name="Ellipse 1"/>
            <p:cNvSpPr/>
            <p:nvPr/>
          </p:nvSpPr>
          <p:spPr bwMode="auto">
            <a:xfrm>
              <a:off x="2310116" y="1182439"/>
              <a:ext cx="1771403" cy="1754028"/>
            </a:xfrm>
            <a:custGeom>
              <a:avLst/>
              <a:gdLst/>
              <a:ahLst/>
              <a:cxnLst/>
              <a:rect l="l" t="t" r="r" b="b"/>
              <a:pathLst>
                <a:path w="2095282" h="2045532">
                  <a:moveTo>
                    <a:pt x="1047641" y="0"/>
                  </a:moveTo>
                  <a:cubicBezTo>
                    <a:pt x="1626237" y="0"/>
                    <a:pt x="2095282" y="469045"/>
                    <a:pt x="2095282" y="1047641"/>
                  </a:cubicBezTo>
                  <a:lnTo>
                    <a:pt x="2091820" y="1121125"/>
                  </a:lnTo>
                  <a:cubicBezTo>
                    <a:pt x="1660122" y="1287477"/>
                    <a:pt x="1312633" y="1622582"/>
                    <a:pt x="1129110" y="2045532"/>
                  </a:cubicBezTo>
                  <a:cubicBezTo>
                    <a:pt x="939371" y="1791960"/>
                    <a:pt x="636327" y="1628923"/>
                    <a:pt x="295204" y="1628923"/>
                  </a:cubicBezTo>
                  <a:cubicBezTo>
                    <a:pt x="256426" y="1628923"/>
                    <a:pt x="218141" y="1631030"/>
                    <a:pt x="180494" y="1635491"/>
                  </a:cubicBezTo>
                  <a:cubicBezTo>
                    <a:pt x="66533" y="1467930"/>
                    <a:pt x="0" y="126555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16000">
                  <a:srgbClr val="35CF7B"/>
                </a:gs>
                <a:gs pos="57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76089" y="908999"/>
              <a:ext cx="1624022" cy="9694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прогноза социально-экономического развития на очередной финансовый год и на плановый период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3945" y="1330809"/>
              <a:ext cx="1454107" cy="12618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документов и материалов, необходимых для формирования бюджета муниципального образования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0998" y="3111245"/>
              <a:ext cx="1281322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Составление проекта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58281" y="4532369"/>
              <a:ext cx="1375806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и утверждение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2796" y="5154526"/>
              <a:ext cx="127196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81657" y="4522392"/>
              <a:ext cx="1267775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Осуществление бюджетного учета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63689" y="2955722"/>
              <a:ext cx="1279462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Утверждение отчета об исполнении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71464" y="1642121"/>
              <a:ext cx="1288159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осуществление муниципального финансового контроля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090" y="2141255"/>
              <a:ext cx="2619375" cy="26193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38147" y="3171165"/>
              <a:ext cx="19746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</a:t>
              </a:r>
            </a:p>
            <a:p>
              <a:pPr algn="ctr"/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9628" y="819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бюджетного процесса в муниципальном образовании 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84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62856" y="44624"/>
            <a:ext cx="71919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общественного транспорта в муниципальном образовании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45685"/>
              </p:ext>
            </p:extLst>
          </p:nvPr>
        </p:nvGraphicFramePr>
        <p:xfrm>
          <a:off x="224475" y="3842576"/>
          <a:ext cx="8568953" cy="20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3859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30815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39 953,0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46 326,7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23 000,0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205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нового городского электрического транспорта от общего количества транспортных средств на маршрутах регулярных перевозок городским электрическим транспортом,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проведённого капитально-восстановительного ремонта с модернизацией троллейбусов за счёт установки энергосберегающего оборудования к общему числу электрического транспорта на маршрутах регулярных перевозок 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поездок в городском электрическом транспорте приходящихся в среднем в год на 1-го жителя, проживающего в муниципальном образовании «Город Майкоп»,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21,6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21,9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22,1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12768" y="1327687"/>
            <a:ext cx="5063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Создание на территории муниципального образования «Город Майкоп» условий стабильной системы бесперебойного обслуживания населения городским пассажирским транспортом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3035" y="2426202"/>
            <a:ext cx="516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Обновление и модернизация подвижного состава МУП «МТУ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предприятия, осуществляющего перевозку пассажиров городским электрическим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транспортом.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3" y="1195233"/>
            <a:ext cx="3203847" cy="213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44624"/>
            <a:ext cx="76791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 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22981"/>
              </p:ext>
            </p:extLst>
          </p:nvPr>
        </p:nvGraphicFramePr>
        <p:xfrm>
          <a:off x="211893" y="3460869"/>
          <a:ext cx="8568953" cy="283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3859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30815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5 019,5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4 660,7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5 017,1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5 157,7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5 282,0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205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овощей открытого и закрытого грунта 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101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89,6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137,5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103,9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104,8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продукции растениеводства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84,4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139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103,9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104,8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продукции животноводства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132,2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101,5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103,9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104,8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общей суммы прибыли сельскохозяйственных организаций к предыдущему году,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68184" y="1660183"/>
            <a:ext cx="5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itchFamily="34" charset="0"/>
                <a:ea typeface="Calibri"/>
                <a:cs typeface="Arial" pitchFamily="34" charset="0"/>
              </a:rPr>
              <a:t>Обеспечение 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продукции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4016" y="2463472"/>
            <a:ext cx="5165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малых форм хозяйствования на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селе;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Популяризация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конкурентоспособности производимой сельскохозяйственной продукции и эффективности функционирования внутреннего рынка сельскохозяйственной продукции, сырья и продовольствия.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844843"/>
            <a:ext cx="4964270" cy="28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«Управление финансами»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76019"/>
              </p:ext>
            </p:extLst>
          </p:nvPr>
        </p:nvGraphicFramePr>
        <p:xfrm>
          <a:off x="195481" y="3717033"/>
          <a:ext cx="8574719" cy="2873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14158"/>
                <a:gridCol w="808392"/>
                <a:gridCol w="808392"/>
                <a:gridCol w="808392"/>
              </a:tblGrid>
              <a:tr h="4701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17790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46 455,7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60 795,1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87 393,2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121 251,9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140 291,8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866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7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бюджета муниципального образования «Город Майкоп» по налоговым и неналоговым доходам к утвержденному уровню,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7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бюджета муниципального образования «Город Майкоп» по расходам к утвержденному уровню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1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объема муниципального долга к общему годовому объему доходов бюджета муниципального образования «Город Майкоп» без учета безвозмездных поступлений и (или) поступлений налоговых доходов по дополнительным нормативам отчислений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</a:t>
                      </a:r>
                      <a:r>
                        <a:rPr lang="ru-RU" sz="9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более 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</a:t>
                      </a:r>
                      <a:r>
                        <a:rPr lang="ru-RU" sz="9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более 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1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объема расходов  на обслуживание муниципального долга к объему расходов  бюджета муниципального образования «Город Майкоп» за исключением объема расходов, которые осуществляются за счет субвенций предоставляемых из бюджетов  бюджетной системы Российской Федерации,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</a:t>
                      </a:r>
                      <a:r>
                        <a:rPr lang="ru-RU" sz="9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более 15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</a:t>
                      </a:r>
                      <a:r>
                        <a:rPr lang="ru-RU" sz="9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более 15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1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Просроченная задолженность по долговым обязательствам муниципального образования «Город Майкоп», тыс. руб.</a:t>
                      </a: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82008" y="1556792"/>
            <a:ext cx="50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эффективного управления муниципальными финансами в муниципальном образовании «Город Майкоп»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482008" y="2564904"/>
            <a:ext cx="5165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сбалансированности и устойчивости бюджета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муниципальным долгом.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5"/>
            <a:ext cx="3230488" cy="323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1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малого и среднего предпринимательства 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95134"/>
              </p:ext>
            </p:extLst>
          </p:nvPr>
        </p:nvGraphicFramePr>
        <p:xfrm>
          <a:off x="298363" y="3717032"/>
          <a:ext cx="8568953" cy="2110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21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137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354,6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540,0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540,0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26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СМСП (включая индивидуальных предпринимателей) в расчете на 10 тыс. человек населения муниципального образования «Город Майкоп»,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572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582,0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592,0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596,0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организованных и проведенных мероприятий для СМСП, 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СМСП, получивших имущественную поддержку, 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44898" y="1887892"/>
            <a:ext cx="50636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Развитие сферы малого и среднего предпринимательства на территории муниципального образования «Город Майкоп»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4898" y="2708920"/>
            <a:ext cx="516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стимулирования и поддержки предпринимательской активности населения на территории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организаций, образующих инфраструктуру поддержки субъектов малого и среднего предпринимательства (далее – СМСП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0" y="805869"/>
            <a:ext cx="2880320" cy="28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«Адресная социальная помощь малоимущим гражданам и другим категориям граждан, находящимся в трудной жизненной ситуации»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34786"/>
              </p:ext>
            </p:extLst>
          </p:nvPr>
        </p:nvGraphicFramePr>
        <p:xfrm>
          <a:off x="298363" y="4581128"/>
          <a:ext cx="8581735" cy="17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26"/>
                <a:gridCol w="816228"/>
                <a:gridCol w="816228"/>
                <a:gridCol w="817400"/>
                <a:gridCol w="806826"/>
                <a:gridCol w="806827"/>
              </a:tblGrid>
              <a:tr h="4164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691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2 566,4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2 557,3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4083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9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граждан, получивших социальную поддержку, к общему количеству обратившихся граждан из числа имеющих право на ее получение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95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5691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граждан, принявших участие в социально-значимых мероприятиях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чел.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04941" y="2348880"/>
            <a:ext cx="50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и качества жизни отдельных категорий граждан на территории муниципального образования «Город Майкоп»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4134" y="3284984"/>
            <a:ext cx="516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Оказание адресной социальной помощи малоимущим гражданам и другим категориям граждан, находящимся в трудной жизненной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благотворительной и социально-культурной работы среди различных категорий населения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8521"/>
            <a:ext cx="3315823" cy="32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«Обеспечение жильем молодых семей»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59244"/>
              </p:ext>
            </p:extLst>
          </p:nvPr>
        </p:nvGraphicFramePr>
        <p:xfrm>
          <a:off x="298363" y="4293096"/>
          <a:ext cx="8568953" cy="138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21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137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80 198,0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82 211,7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98 725,1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26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молодых семей, получивших социальные выплаты на приобретение (строительство) жилья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59125" y="1924840"/>
            <a:ext cx="5063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мер по поддержке молодых семей, признанных в установленном порядке нуждающимися в улучшении жилищных условий, в решении жилищных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проблем.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0272" y="2988593"/>
            <a:ext cx="5165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молодым семьям - участникам программы социальных выплат на приобретение жилья или строительство индивидуального жилого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6904"/>
            <a:ext cx="268443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9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«Обеспечение малоимущих граждан жилыми помещениями по договорам социального найма в муниципальном образовании «Город Майкоп»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31903"/>
              </p:ext>
            </p:extLst>
          </p:nvPr>
        </p:nvGraphicFramePr>
        <p:xfrm>
          <a:off x="291894" y="4509120"/>
          <a:ext cx="8568953" cy="138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21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137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1 189,5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3 330,0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26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7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 малоимущих граждан (семей), улучшивших жилищные условия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0,039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30667" y="1916832"/>
            <a:ext cx="50636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1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Улучшение жилищных условий малоимущих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граждан.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0667" y="2895908"/>
            <a:ext cx="5165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малоимущим гражданам жилых помещений по договорам социального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4210"/>
            <a:ext cx="3246769" cy="278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«Профилактика безнадзорности и правонарушений несовершеннолетних»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32918"/>
              </p:ext>
            </p:extLst>
          </p:nvPr>
        </p:nvGraphicFramePr>
        <p:xfrm>
          <a:off x="250483" y="3815898"/>
          <a:ext cx="8568953" cy="2472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21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137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483,0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26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несовершеннолетних с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девиантным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поведением, вовлеченных в занятия физической культурой и спортом, чел.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несовершеннолетних детей, состоящих на профилактическом учете,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несовершеннолетних детей, совершивших административные правонарушения,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несовершеннолетних детей, совершивших преступления,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5748" y="1642502"/>
            <a:ext cx="50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профилактики безнадзорности и правонарушений несовершеннолетних в муниципальном образовании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941" y="2549195"/>
            <a:ext cx="5165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формирования здорового образа жизни несовершеннолетних граждан, путем привлечения их к занятиям физической культурой 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спортом;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Предупреждение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безнадзорности и правонарушений несовершеннолетних, выявление и устранение причин, способствующих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этому.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0" y="1340768"/>
            <a:ext cx="3582261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«Формирование благоприятной инвестиционной среды муниципального образования «Город Майкоп»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– 2021 годы</a:t>
            </a:r>
            <a:endParaRPr lang="ru-RU" sz="1000" b="1" dirty="0">
              <a:solidFill>
                <a:srgbClr val="2F4E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80291"/>
              </p:ext>
            </p:extLst>
          </p:nvPr>
        </p:nvGraphicFramePr>
        <p:xfrm>
          <a:off x="250483" y="3815898"/>
          <a:ext cx="8568953" cy="223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21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137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321,4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449,0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368,2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365,2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365,2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26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объёма инвестиций в основной капитал (по полному кругу предприятий),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147,1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107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объёма инвестиций в основной капитал (без субъектов малого предпринимательства),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142,9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107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105,5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105,6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инвестиций в основной капитал (без субъектов малого предпринимательства) в расчете на 1 жителя, тыс.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5748" y="1846565"/>
            <a:ext cx="5063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9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привлечения инвестиций в экономику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941" y="2632837"/>
            <a:ext cx="5165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Мобилизация инвестиционных ресурсов муниципального образования «Город Майкоп» и обеспечение их эффективного использования посредством формирования инвестиционных проектов 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площадок.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1340637"/>
            <a:ext cx="2592288" cy="2448403"/>
            <a:chOff x="467544" y="1340637"/>
            <a:chExt cx="2170354" cy="230451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637"/>
              <a:ext cx="2170354" cy="23045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843" y="2435669"/>
              <a:ext cx="1137914" cy="1137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«Обеспечение безопасности дорожного движения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458944"/>
              </p:ext>
            </p:extLst>
          </p:nvPr>
        </p:nvGraphicFramePr>
        <p:xfrm>
          <a:off x="250483" y="3815899"/>
          <a:ext cx="8568953" cy="252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4 353,6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6 033,6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3 305,0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обустроенных пешеходных переходов от общего количества пешеходных переходов,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нерегулируемых пешеходных переходов и мест массового перехода детей вблизи образовательных учреждений, оборудованных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соответствии с требованиями национального стандарта РФ, к общему числу нерегулируемых пешеходных переходов и мест массового перехода детей вблизи образовательных учреждений,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охвата детей, обученных безопасному поведению на дороге, к общему количеству детей в общеобразовательных учреждениях,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469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обеспеченности общеобразовательных учреждений Всероссийской газетой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«Добрая дорога детства»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21736" y="1532621"/>
            <a:ext cx="50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Повышение степени защищенности участников дорожного  движения от дорожно-транспортных происшествий и их последствий.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9932" y="2509845"/>
            <a:ext cx="516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применение эффективных схем, методов и средств организации дорожного движения;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информационно-пропагандистского воздействия по безопасности дорожного движения на базе общеобразовательных учреждений.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t="13250" r="8215" b="12294"/>
          <a:stretch/>
        </p:blipFill>
        <p:spPr>
          <a:xfrm>
            <a:off x="467544" y="1043914"/>
            <a:ext cx="2880320" cy="271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61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40"/>
            <a:ext cx="9602507" cy="720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6499" y="1340768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проведение ответственной бюджетной политики и формирование условий для ускорения темпов экономического роста, укреплению финансовой стабильности в муниципальном образовании «Город Майкоп»;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обеспечение сокращения расходов бюджета в реальном выражении за счет снижения неэффективных затрат;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достижение целевых показателей, предусмотренных муниципальными программами 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 адресность и целевой характер бюджетных средств за счет формирования и исполнения бюджета на основе муниципальных программ, перераспределение бюджетных ассигнований на конкретные мероприятия, направленные на достижение приоритетных целей социально-экономического развития;</a:t>
            </a:r>
          </a:p>
          <a:p>
            <a:pPr indent="44958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 принятие мер по недопущению кредиторской задолженности по заработной плате и социальным выплатам;</a:t>
            </a:r>
          </a:p>
          <a:p>
            <a:pPr indent="44958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7) создание условий для повышения качества предоставления муниципальных услуг, расширение перечня муниципальных услуг;</a:t>
            </a:r>
          </a:p>
          <a:p>
            <a:pPr indent="44958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8) внедрение принципов инициативного бюджетирования, предполагающих участие граждан в определении и выборе предметов расходования бюджетных средств, а также последующем контроле за реализацией отобранных проектов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15000"/>
              </a:lnSpc>
            </a:pP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556" y="439882"/>
            <a:ext cx="828092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политики муниципального образования «Город Майкоп» муниципального образования «Город Майкоп» на 2019 год и на плановый период 2020 и 2021 годов</a:t>
            </a:r>
          </a:p>
        </p:txBody>
      </p:sp>
    </p:spTree>
    <p:extLst>
      <p:ext uri="{BB962C8B-B14F-4D97-AF65-F5344CB8AC3E}">
        <p14:creationId xmlns:p14="http://schemas.microsoft.com/office/powerpoint/2010/main" val="299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" y="430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«Переселение граждан из жилых помещений, которые в установленном порядке признаны непригодными для проживания и ремонту и реконструкции не подлежат, из жилых помещений, признанных непригодными для проживания, и расположенных в аварийных многоквартирных домах муниципального образования «Город Майкоп»</a:t>
            </a:r>
            <a:endParaRPr lang="ru-RU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49474"/>
              </p:ext>
            </p:extLst>
          </p:nvPr>
        </p:nvGraphicFramePr>
        <p:xfrm>
          <a:off x="250483" y="3815899"/>
          <a:ext cx="8568953" cy="301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19449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2 498,6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подготовленной технической документации к количеству обследованных жилых помещений, находящихся в муниципальной собственности,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42,85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33,3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жилых помещений, из которых произведено расселение от общего числа жилых помещений, признанных непригодными для проживания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9,09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30,8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граждан, получивших жилые помещения, от общего числа граждан, состоящих на учете в качестве нуждающихся в переселении из аварийного жилищного фонда,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3,42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4,42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469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граждан, которым произведено возмещение ущерба, понесенного ими в результате отчуждения принадлежащего им имущества, признанного аварийным и подлежащего сносу, к общему количеству граждан, нуждающихся в возмещении ущерба при изъятии принадлежащего им на праве собственности жилья для муниципальных нужд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56,7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469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снесенных жилых помещений, признанных непригодными для проживания или с высоким уровнем износа, к общему количеству жилых помещений, признанных непригодными для проживания или с высоким уровнем износа,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6,46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5,79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4,96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15816" y="1846565"/>
            <a:ext cx="590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жилья гражданам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нуждающимся в переселении, а также обеспечение комфортных и безопасных условий для их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проживания.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2588049"/>
            <a:ext cx="5954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технической документации на объекты недвижимости с целью признания их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аварийными;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жилищного фонда для переселения граждан из аварийного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жилья;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обязательств органа местного самоуправления перед собственниками, проживающими в жилых помещениях, признанных непригодными для проживания и расположенных в аварийных многоквартирных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домах;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Ликвидация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неблагоустроенного жилья пониженной капитальности и аварийного жилищного фонда на территории муниципального образования «Город Майкоп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26874" y="1658450"/>
            <a:ext cx="2319911" cy="2432321"/>
            <a:chOff x="11832" y="1772816"/>
            <a:chExt cx="1959289" cy="21112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8" t="10783" r="18461" b="8592"/>
            <a:stretch/>
          </p:blipFill>
          <p:spPr>
            <a:xfrm>
              <a:off x="76333" y="1772816"/>
              <a:ext cx="1894788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68370">
              <a:off x="11832" y="3118521"/>
              <a:ext cx="765495" cy="76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9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64816" y="116632"/>
            <a:ext cx="7679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территориального общественного самоуправления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30225"/>
              </p:ext>
            </p:extLst>
          </p:nvPr>
        </p:nvGraphicFramePr>
        <p:xfrm>
          <a:off x="250483" y="4149080"/>
          <a:ext cx="8568953" cy="246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ru-RU" sz="1000" baseline="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109,8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35 860,4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граждан, привлеченных органами ТОС к участию в субботниках по благоустройству территории проживания, от общего количества граждан, проживающих в муниципальном образовании «Город Майкоп»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граждан, привлеченных органами ТОС к проведению культурных и праздничных мероприятий, от общего количества граждан, проживающих в муниципальном образовании «Город Майкоп»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профилактических мероприятий, проводимых ТОС, направленных на снижение уровня преступности, наркомании, пьянства от общего количества мероприятий, проводимых на территории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9947" y="1484784"/>
            <a:ext cx="50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и совершенствование системы ТОС в муниципальном образовании «Город Майкоп» 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941" y="2852936"/>
            <a:ext cx="5165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более широкого вовлечения населения муниципального образования «Город Майкоп» в процесс осуществления собственных инициатив по вопросам местного значения.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10172" r="9905" b="2518"/>
          <a:stretch/>
        </p:blipFill>
        <p:spPr>
          <a:xfrm>
            <a:off x="467544" y="908720"/>
            <a:ext cx="3024336" cy="3292988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15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64816" y="116632"/>
            <a:ext cx="7679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«Профилактика правонарушений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82058"/>
              </p:ext>
            </p:extLst>
          </p:nvPr>
        </p:nvGraphicFramePr>
        <p:xfrm>
          <a:off x="290075" y="3789040"/>
          <a:ext cx="8568953" cy="3003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населения (из расчёта на 1 жителя), охваченного агитационной информацией по вопросам противодействия экстремизму, терроризму, преступлениям против собственности, действиям при угрозе террористических актов в местах массового пребывания людей, антитеррористической направленности, к общей численности населения муниципального образования «Город Майкоп»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населения (из расчёта на 1 жителя), охваченного агитационной информацией по профилактике наркомании, алкоголизма и других правонарушений к общей численности населения муниципального образования «Город Майкоп»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в общеобразовательных организациях (6-11 классы), посетивших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занятия по проблемам профилактики безнадзорности и правонарушений несовершеннолетних</a:t>
                      </a:r>
                      <a:r>
                        <a:rPr lang="ru-RU" sz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обучающихся </a:t>
                      </a:r>
                      <a:r>
                        <a:rPr lang="ru-RU" sz="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общеобразовательных организациях (6-11 классы)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высших учебных заведениях, посетивших занятия о профилактике и борьбе с незаконным оборотом и употреблением наркотиков, пьянством и алкоголизмом,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65,7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Процент обеспеченности народных дружинников удостоверениями народных дружинников к общей их численности,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9947" y="1628800"/>
            <a:ext cx="50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Повышение уровня общественной безопасности и укрепления общественного порядка на основе совершенствования системы предупреждения и профилактики правонарушений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59947" y="2492896"/>
            <a:ext cx="5165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разъяснительной работы среди населения муниципального образования «Город Майкоп» о мерах по противодействию экстремизму, терроризму в местах массового пребывания людей, а также преступлений против собственности;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профилактической работы среди населения, направленной на активизацию борьбы с пьянством, алкоголизмом и наркоманией, популяризация здорового образа жизни;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народных дружинников удостоверениями народных дружинников.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0075" y="1080901"/>
            <a:ext cx="2697749" cy="2534350"/>
            <a:chOff x="290075" y="1080901"/>
            <a:chExt cx="2697749" cy="253435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8" r="-758"/>
            <a:stretch/>
          </p:blipFill>
          <p:spPr>
            <a:xfrm>
              <a:off x="467544" y="1080901"/>
              <a:ext cx="2520280" cy="2534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75" y="2348076"/>
              <a:ext cx="1230402" cy="1254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4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129569"/>
            <a:ext cx="64788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«Молодежь столицы Адыгея»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75252"/>
              </p:ext>
            </p:extLst>
          </p:nvPr>
        </p:nvGraphicFramePr>
        <p:xfrm>
          <a:off x="287523" y="4365104"/>
          <a:ext cx="8568953" cy="214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8 070,9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8 417,5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7 202,0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7 187,8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7 253,5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молодых людей, принимающих участие в программных мероприятиях в сфере молодежной политики,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детей, подростков и молодежи, посещающих клубы, принимающих участие в мероприятиях, направленных на гражданское становление и нравственное воспитание молодежи, привитие навыков здорового образа жизни,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502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молодежи, охваченной профилактическими акциями и мероприятиями против употребления наркотиков, алкоголя и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табакокурения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1051870"/>
            <a:ext cx="5063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Создание благоприятных условий и возможностей для успешной социализации и эффективной самореализации молодых людей вне зависимости от социального статуса в целях использования потенциала молодежи в интересах инновационного развития города Майкопа</a:t>
            </a:r>
            <a:r>
              <a:rPr lang="ru-RU" sz="900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2492896"/>
            <a:ext cx="41652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Вовлечение молодежи в социальную практику путем формирования целостной системы поддержки гражданских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с детьми и молодежью МКУ «МКЦ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35619"/>
            <a:ext cx="3799239" cy="23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129569"/>
            <a:ext cx="6478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«О противодействии коррупции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09219"/>
              </p:ext>
            </p:extLst>
          </p:nvPr>
        </p:nvGraphicFramePr>
        <p:xfrm>
          <a:off x="287523" y="4365104"/>
          <a:ext cx="8568953" cy="214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149,9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муниципальных служащих, в должностные обязанности которых входит работа по противодействию коррупции, прошедших обучение по противодействию коррупции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муниципальных служащих, впервые поступивших на муниципальную службу для замещения должностей, включённых в соответствующий Перечень, прошедших обучение по противодействию коррупции,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502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информированности и удовлетворенности населения антикоррупционной политикой, проводимой органами местного самоуправления,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1051870"/>
            <a:ext cx="50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системы противодействия коррупции на территории муниципального образования «Город Майкоп»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2492896"/>
            <a:ext cx="41652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уровня муниципальных служащих в вопросах противодействия коррупции, исключение коррупционных правонарушений со стороны муниципальных служащих при осуществлении ими должностных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полномочий;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доверия общества к деятельности органов местного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самоуправления.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12505"/>
            <a:ext cx="3116498" cy="16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129569"/>
            <a:ext cx="64788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«Майкоп 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спортивный город»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12010"/>
              </p:ext>
            </p:extLst>
          </p:nvPr>
        </p:nvGraphicFramePr>
        <p:xfrm>
          <a:off x="287523" y="3460129"/>
          <a:ext cx="8568953" cy="326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169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73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40 719,8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47 292,5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44 884,0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46 194,9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47 490,3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обеспеченности населения муниципального образования «Город Майкоп» спортивными сооружениями 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77,3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детей, занимающихся в специализированных спортивных учреждениях, в общей численности детей 5-18 лет 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населения муниципального образования «Город Майкоп», систематически занимающегося физической культурой и спортом, в общей численности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66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660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физической культуры и спорта,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75856" y="1334026"/>
            <a:ext cx="50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 Создание условий населению муниципального образования «Город Майкоп» для систематических занятий физической культурой и спортом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221024" y="1980357"/>
            <a:ext cx="4165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организации и проведения физкультурно-спортивных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подготовки спортивного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резерва;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интереса у населения муниципального образования «Город Майкоп» к занятиям физической культурой и спортом, ведению здорового образа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государственной политики в сфере физической культуры и спорта в муниципальном образовании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4" y="893140"/>
            <a:ext cx="2559388" cy="25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111354"/>
            <a:ext cx="67336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средств массовой информации в муниципальном образовании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– 2021 годы</a:t>
            </a:r>
            <a:endParaRPr lang="ru-RU" sz="1000" b="1" dirty="0">
              <a:solidFill>
                <a:srgbClr val="2F4E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48245"/>
              </p:ext>
            </p:extLst>
          </p:nvPr>
        </p:nvGraphicFramePr>
        <p:xfrm>
          <a:off x="287523" y="4869160"/>
          <a:ext cx="8568953" cy="142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169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73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21 446,4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25 452,5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24 770,9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25 037,0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25 287,6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4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удовлетворенности населения качеством информации, получаемой в средствах массовой информации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32881" y="2132856"/>
            <a:ext cx="47525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конституционного права жителей на получение оперативной и достоверной информации о важнейших общественно-политических, социально-культурных событиях, о деятельности органов местного самоуправления муниципального образования «Город Майкоп», органов государственной власти Республики Адыгея.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3501008"/>
            <a:ext cx="416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Доведение до жителей муниципального образования «Город Майкоп» исчерпывающей информации о процессах, происходящих в политической, социально-экономической и культурной жизни муниципального образования «Город Майкоп» и Республики Адыгея.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456384" cy="294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111354"/>
            <a:ext cx="6733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жилищно-коммунального, дорожного хозяйства и благоустройства в муниципальном образовании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211323"/>
              </p:ext>
            </p:extLst>
          </p:nvPr>
        </p:nvGraphicFramePr>
        <p:xfrm>
          <a:off x="216456" y="3837241"/>
          <a:ext cx="8568953" cy="283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169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73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745 158,5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586 532,9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791 179,1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684 025,6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705 695,7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41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Удовлетворенность населения качеством автомобильных дорог в муниципальном образовании «Город Майкоп»,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Удовлетворенность населения муниципального образования «Город Майкоп» жилищно-коммунальными услугами: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-теплоснабжение, 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-водоснабжение (водоотведение),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-электроснабжение,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-газоснабжение,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32881" y="1852082"/>
            <a:ext cx="4752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жилищно-коммунального, дорожного хозяйства и благоустройства муниципального образования «Город Майкоп» для создания комфортных условий проживания граждан.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2881" y="2564904"/>
            <a:ext cx="41652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комплексного благоустройства и дорожного хозяйства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устойчивого функционирования и развития жилищно-коммунального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хозяйства;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эффективной системы управления в сфере жилищно-коммунального хозяйства, дорожного хозяйства 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благоустройства.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3" y="872041"/>
            <a:ext cx="2808312" cy="28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111354"/>
            <a:ext cx="6733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«Обеспечение деятельности и реализации полномочий Комитета по управлению имуществом муниципального образования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38278"/>
              </p:ext>
            </p:extLst>
          </p:nvPr>
        </p:nvGraphicFramePr>
        <p:xfrm>
          <a:off x="216000" y="4221088"/>
          <a:ext cx="8568953" cy="223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169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73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28 023,0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32 099,7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36 988,3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37 860,0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38 905,3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объектов недвижимого имущества, зарегистрированных в собственность муниципального образования «Город Майкоп»,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проведенных технических инвентаризаций объектов недвижимости,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находящихся в муниципальной собственности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земельных участков, зарегистрированных в собственность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 «Город Майкоп»,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оказанных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муниципальных услуг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2 095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2 250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2 350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2 450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43542" y="19888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и распоряжения муниципальным имуществом.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2881" y="2766018"/>
            <a:ext cx="4165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Эффективное управление и распоряжение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имуществом;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системы учета объектов муниципальной собственности и земельных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участков;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управление, распоряжение и рациональное использование земельных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участков;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политики в области имущественных и земельных отношений, государственной жилищной политики.</a:t>
            </a: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251520" y="1519570"/>
            <a:ext cx="3489823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111354"/>
            <a:ext cx="67336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«Поддержка казачьих обществ муниципального образования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090"/>
              </p:ext>
            </p:extLst>
          </p:nvPr>
        </p:nvGraphicFramePr>
        <p:xfrm>
          <a:off x="251520" y="4509120"/>
          <a:ext cx="8568954" cy="158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4"/>
                <a:gridCol w="808392"/>
                <a:gridCol w="808392"/>
                <a:gridCol w="808392"/>
                <a:gridCol w="808392"/>
                <a:gridCol w="808392"/>
              </a:tblGrid>
              <a:tr h="4169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73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2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проведенных казачьих мероприятий по сравнению с предыдущим годом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охвата детей и подростков казачьими мероприятиями по сравнению с предыдущим годом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25889" y="2204864"/>
            <a:ext cx="4752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духовно-культурных и патриотических основ российского казачества 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337186" y="3140968"/>
            <a:ext cx="41652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системы мероприятий по патриотическому воспитанию казачьей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молодежи;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Поддержание высокого уровня работы групп казачьей направленности в общеобразовательных учреждениях муниципального образования «Город Майкоп».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1760" b="3878"/>
          <a:stretch/>
        </p:blipFill>
        <p:spPr>
          <a:xfrm>
            <a:off x="539551" y="1449050"/>
            <a:ext cx="3319089" cy="277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" y="612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7848872" cy="430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9) развитие механизмов привлечения социально ориентированных некоммерческих организаций к оказанию социальных услуг на конкурентной основе;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10) определение потенциала долговой емкости бюджета, а также экономически безопасного уровня муниципального долга и муниципальных заимствований;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11) недопущение неконтролируемого роста муниципального долга и увеличения рисков неисполнения взятых долговых обязательств;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12) формирование благоприятного инвестиционного климата;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13) совершенствование системы планирования бюджетных инвестиций в объекты капитального строительства, путем введения механизма обоснования инвестиций;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14) сохранение механизмов предоставления муниципальной поддержки;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15) совершенствование управления муниципальным имуществом;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16) осуществление контроля за использованием муниципального имущества, сданного в аренду, а также переданного в оперативное управление или хозяйственное ведение муниципальным учреждениям и муниципальным предприятиям;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17) развитие системы внутреннего финансового контроля и внутреннего финансового аудита;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18) развитие системы мониторинга качества финансового менеджмента главных распорядителей бюджетных средств.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1709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71600" y="111355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«Формирование  современной городской среды в муниципальном образовании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2018 - 2022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97226"/>
              </p:ext>
            </p:extLst>
          </p:nvPr>
        </p:nvGraphicFramePr>
        <p:xfrm>
          <a:off x="164627" y="3055914"/>
          <a:ext cx="8712967" cy="372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76"/>
                <a:gridCol w="821978"/>
                <a:gridCol w="821978"/>
                <a:gridCol w="821978"/>
                <a:gridCol w="821978"/>
                <a:gridCol w="821979"/>
              </a:tblGrid>
              <a:tr h="4328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155 120,3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14 543,3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4735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благоустроенных территорий многоквартирных домов в отчетном году,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благоустроенных дворовых территорий многоквартирных домов в отчетном году, м2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87 071,7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15,8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22,1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28,4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714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населения благоустроенными дворовыми территориями (доля населения, проживающего в жилом фонде с благоустроенными дворовыми территориями от общей численности населения муниципального образования «Город Майкоп»)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12,9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17,3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21,6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благоустроенных общественных территорий в отчетном году,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5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благоустроенных общественных территорий в отчетном году, м2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площади благоустроенных общественных территорий к общей площади общественных территорий,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благоустроенных общественных территорий, приходящихся на 1 жителя муниципального образования «Город Майкоп»,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,46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0,58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трудового участия граждан в выполнении мероприятий по благоустройству дворовых территорий в отчетном году, чел/час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507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площади благоустроенных мест массового отдыха населения (городских парков) от общей площади парков (нарастающим итогом),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529" y="1048961"/>
            <a:ext cx="70567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и комфорта городской среды на территории муниципального образования «Город Майкоп» 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3425" y="1484784"/>
            <a:ext cx="4165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формирования единого облика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создания, содержания и развития объектов благоустройства на территории муниципального образования «Город Майкоп», включая объекты, находящиеся в частной собственности и прилегающие к ним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уровня вовлеченности заинтересованных граждан, организаций в реализацию мероприятий по благоустройству территории муниципального образования «Город Майкоп».</a:t>
            </a: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" t="8847" r="650" b="42424"/>
          <a:stretch/>
        </p:blipFill>
        <p:spPr>
          <a:xfrm>
            <a:off x="24381" y="1677870"/>
            <a:ext cx="4648656" cy="139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-3946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111355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Ведомственная программа «Повышение эффективности и сбалансированности работы Управления архитектуры и градостроительства муниципального образования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76686"/>
              </p:ext>
            </p:extLst>
          </p:nvPr>
        </p:nvGraphicFramePr>
        <p:xfrm>
          <a:off x="154793" y="3991544"/>
          <a:ext cx="8740402" cy="236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76"/>
                <a:gridCol w="678227"/>
                <a:gridCol w="720080"/>
                <a:gridCol w="936104"/>
                <a:gridCol w="864096"/>
                <a:gridCol w="938819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29336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16 320,0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20 473,7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21 568,0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21 910,4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22 810,9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5885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2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территории населенных пунктов, охваченных топографическими съемками,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493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территории населенных пунктов, охваченных проектами планировок,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заседаний комиссии по подготовке Правил землепользования и застройки муниципального образования «Город Майкоп»,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выданных разрешений на строительство объектов капитального строительства,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выданных разрешений на ввод объектов капитального </a:t>
                      </a:r>
                    </a:p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33831" y="1594290"/>
            <a:ext cx="39706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эффективной деятельности Управления архитектуры и градостроительства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для реализации устойчивого развития территории и улучшения архитектурного облика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3425" y="2789367"/>
            <a:ext cx="416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территориального планирования и землепользования на территории муниципального образования «Город Майкоп»;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беспечение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организационных и информационных условий для реализации Программы в сфере архитектурной и землеустроительной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8398" r="3659" b="9784"/>
          <a:stretch/>
        </p:blipFill>
        <p:spPr>
          <a:xfrm>
            <a:off x="539552" y="1317295"/>
            <a:ext cx="3213643" cy="262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32860" y="640003"/>
            <a:ext cx="65585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Ведомственная программа «Повышение эффективности и </a:t>
            </a:r>
            <a:r>
              <a:rPr lang="ru-RU" sz="20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сбалансированности работы Управления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архитектуры и градостроительства муниципального образования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31585"/>
              </p:ext>
            </p:extLst>
          </p:nvPr>
        </p:nvGraphicFramePr>
        <p:xfrm>
          <a:off x="212696" y="2348880"/>
          <a:ext cx="8712968" cy="136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304"/>
                <a:gridCol w="864096"/>
                <a:gridCol w="792088"/>
                <a:gridCol w="864096"/>
                <a:gridCol w="864096"/>
                <a:gridCol w="969288"/>
              </a:tblGrid>
              <a:tr h="53450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выданных разрешений на перепланировку квартир,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разработанных градостроительных планов земельных участков,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подготовленных разрешений на установку и эксплуатацию рекламных конструкций,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9" y="640003"/>
            <a:ext cx="1800200" cy="14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-3946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111355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Ведомственная программа «Обеспечение комплексной административно-технической деятельности Администрации муниципального образования «Город Майкоп» и ее структурных подразделений»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93840"/>
              </p:ext>
            </p:extLst>
          </p:nvPr>
        </p:nvGraphicFramePr>
        <p:xfrm>
          <a:off x="152078" y="3861048"/>
          <a:ext cx="8740402" cy="275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76"/>
                <a:gridCol w="678227"/>
                <a:gridCol w="720080"/>
                <a:gridCol w="936104"/>
                <a:gridCol w="864096"/>
                <a:gridCol w="938819"/>
              </a:tblGrid>
              <a:tr h="45299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8827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18 359,4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21 135,6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32 811,7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23 613,5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24 367,7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5885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площадей, отремонтированных и приведенных в соответствие с нормативными и эксплуатационными требованиями,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автомобилей, которым произведен капитальный ремонт,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технических обслуживаний для 11 единиц автотранспорта, раз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технических обслуживаний охранно-пожарного оборудования (5 объектов), раз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 обслуживание сплит-систем,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проведенных дезинфекций помещений (5-ти зданий), раз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47864" y="1748706"/>
            <a:ext cx="50405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комплексной безопасности зданий, создание комфортных условий для работников, снижение рисков возникновения ситуаций, влекущих расходы на ликвидацию последствий пожаров и аварийных ситуаций.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400458" y="2548101"/>
            <a:ext cx="5318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Техническое обслуживание зданий, проведение текущих и капитальных ремонтов помещений;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материальных ресурсов для обеспечения комфортных условий труда сотрудников Администрации муниципального образования «Город Майкоп»;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текущего и капитального ремонта автотранспорта;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правил противопожарной безопасности, норм техники безопасности.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4120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9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муниципального долга </a:t>
            </a:r>
            <a:br>
              <a:rPr lang="ru-RU" sz="3200" dirty="0" smtClean="0"/>
            </a:br>
            <a:r>
              <a:rPr lang="ru-RU" sz="1600" dirty="0" smtClean="0"/>
              <a:t>(</a:t>
            </a:r>
            <a:r>
              <a:rPr lang="ru-RU" sz="1600" i="1" dirty="0" smtClean="0"/>
              <a:t>в соответствии с Бюджетным кодексом Российской Федерации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3113" y="2204864"/>
            <a:ext cx="1944216" cy="9453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204864"/>
            <a:ext cx="1922512" cy="945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Муниципальные ценные бумаги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3695" y="2204865"/>
            <a:ext cx="1884649" cy="945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Муниципальные гарантии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3587282"/>
            <a:ext cx="1512168" cy="77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Бюджетные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587282"/>
            <a:ext cx="1537320" cy="77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Кредиты от кредитных организаций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5157192"/>
            <a:ext cx="1872208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Краткосрочный (менее 1 года)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5157192"/>
            <a:ext cx="2088232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Среднесрочный                    ( от 1 года до 5 лет)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5157192"/>
            <a:ext cx="2088232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Долгосрочный                                   ( от 5 до 10 включительно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2503929"/>
            <a:ext cx="12961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prstClr val="black"/>
                </a:solidFill>
              </a:rPr>
              <a:t>По</a:t>
            </a:r>
            <a:r>
              <a:rPr lang="ru-RU" sz="1200" b="1" dirty="0">
                <a:solidFill>
                  <a:prstClr val="black"/>
                </a:solidFill>
              </a:rPr>
              <a:t> видам долговых обязательств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5" y="5331540"/>
            <a:ext cx="1080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prstClr val="black"/>
                </a:solidFill>
              </a:rPr>
              <a:t>По</a:t>
            </a:r>
            <a:r>
              <a:rPr lang="ru-RU" sz="1200" b="1" dirty="0">
                <a:solidFill>
                  <a:prstClr val="black"/>
                </a:solidFill>
              </a:rPr>
              <a:t> сроку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8" name="Прямая соединительная линия 27"/>
          <p:cNvCxnSpPr>
            <a:stCxn id="13" idx="2"/>
            <a:endCxn id="16" idx="0"/>
          </p:cNvCxnSpPr>
          <p:nvPr/>
        </p:nvCxnSpPr>
        <p:spPr>
          <a:xfrm flipH="1">
            <a:off x="2087724" y="3150260"/>
            <a:ext cx="497497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2"/>
            <a:endCxn id="17" idx="0"/>
          </p:cNvCxnSpPr>
          <p:nvPr/>
        </p:nvCxnSpPr>
        <p:spPr>
          <a:xfrm>
            <a:off x="2585221" y="3150260"/>
            <a:ext cx="1315279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news.sevas.com/uploads/cache/watermark/news/39932/foto_moneys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35611"/>
            <a:ext cx="272891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519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83" y="1412776"/>
            <a:ext cx="8424935" cy="288032"/>
          </a:xfrm>
        </p:spPr>
        <p:txBody>
          <a:bodyPr>
            <a:noAutofit/>
          </a:bodyPr>
          <a:lstStyle/>
          <a:p>
            <a:r>
              <a:rPr lang="ru-RU" sz="1200" dirty="0" smtClean="0"/>
              <a:t>СТРУКТУРА МУНИЦИПАЛЬНОГО ДОЛГА МУНИЦИПАЛЬНОГО ОБРАЗОВАНИЯ «ГОРОД МАЙКОП»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259632" y="7029400"/>
            <a:ext cx="7344816" cy="648072"/>
          </a:xfrm>
        </p:spPr>
        <p:txBody>
          <a:bodyPr>
            <a:noAutofit/>
          </a:bodyPr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91648673"/>
              </p:ext>
            </p:extLst>
          </p:nvPr>
        </p:nvGraphicFramePr>
        <p:xfrm>
          <a:off x="0" y="1772816"/>
          <a:ext cx="8859821" cy="389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9783" y="28786"/>
            <a:ext cx="8424936" cy="476672"/>
          </a:xfrm>
          <a:prstGeom prst="rect">
            <a:avLst/>
          </a:prstGeom>
          <a:ln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МУНИЦИПАЛЬНЫЙ ДОЛГ МУНИЦИПАЛЬНОГО ОБРАЗОВАНИЯ «ГОРОД МАЙКОП»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9783" y="512354"/>
            <a:ext cx="8424936" cy="9004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соответствии с Бюджетным Кодексом Российской Федерации предельный объем муниципального долга не должен превышать утвержденный  общий  годовой объем доходов бюджета муниципального образования  «Город Майкоп» без учета утвержденного объема безвозмездных поступлений и (или) поступлений налоговых доходов по дополнительным нормативом отчислений.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 </a:t>
            </a:r>
            <a:r>
              <a:rPr lang="en-US" sz="900" dirty="0" smtClean="0"/>
              <a:t>100 </a:t>
            </a:r>
            <a:r>
              <a:rPr lang="en-US" sz="900" dirty="0" smtClean="0"/>
              <a:t>000,0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7392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 </a:t>
            </a:r>
            <a:r>
              <a:rPr lang="en-US" sz="900" dirty="0" smtClean="0"/>
              <a:t>200 </a:t>
            </a:r>
            <a:r>
              <a:rPr lang="en-US" sz="900" dirty="0" smtClean="0"/>
              <a:t>0</a:t>
            </a:r>
            <a:r>
              <a:rPr lang="ru-RU" sz="900" dirty="0" smtClean="0"/>
              <a:t>00</a:t>
            </a:r>
            <a:r>
              <a:rPr lang="en-US" sz="900" dirty="0" smtClean="0"/>
              <a:t>,00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3112" y="4531952"/>
            <a:ext cx="323165" cy="8030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900" dirty="0" smtClean="0"/>
              <a:t>300 000,00</a:t>
            </a:r>
            <a:endParaRPr lang="ru-RU" sz="9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5697939"/>
            <a:ext cx="5769659" cy="44260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  68,9%            </a:t>
            </a:r>
            <a:r>
              <a:rPr lang="ru-RU" sz="900" b="1" dirty="0" smtClean="0"/>
              <a:t>            </a:t>
            </a:r>
            <a:r>
              <a:rPr lang="ru-RU" sz="900" b="1" dirty="0" smtClean="0"/>
              <a:t>73,5%                   </a:t>
            </a:r>
            <a:r>
              <a:rPr lang="ru-RU" sz="900" b="1" dirty="0" smtClean="0"/>
              <a:t>       </a:t>
            </a:r>
            <a:r>
              <a:rPr lang="ru-RU" sz="900" b="1" dirty="0" smtClean="0"/>
              <a:t>83,3%                   </a:t>
            </a:r>
            <a:r>
              <a:rPr lang="ru-RU" sz="900" b="1" dirty="0" smtClean="0"/>
              <a:t>          </a:t>
            </a:r>
            <a:r>
              <a:rPr lang="ru-RU" sz="900" b="1" dirty="0" smtClean="0"/>
              <a:t>90,5%         </a:t>
            </a:r>
            <a:r>
              <a:rPr lang="ru-RU" sz="900" b="1" dirty="0" smtClean="0"/>
              <a:t>           </a:t>
            </a:r>
            <a:r>
              <a:rPr lang="ru-RU" sz="900" b="1" dirty="0" smtClean="0"/>
              <a:t>95,9%</a:t>
            </a:r>
            <a:endParaRPr lang="ru-RU" sz="9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547664" y="6165305"/>
            <a:ext cx="5726782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 </a:t>
            </a:r>
            <a:r>
              <a:rPr lang="ru-RU" sz="900" b="1" dirty="0" smtClean="0"/>
              <a:t>35 </a:t>
            </a:r>
            <a:r>
              <a:rPr lang="ru-RU" sz="900" b="1" dirty="0" smtClean="0"/>
              <a:t>103,2                  </a:t>
            </a:r>
            <a:r>
              <a:rPr lang="ru-RU" sz="900" b="1" dirty="0" smtClean="0"/>
              <a:t>  47 </a:t>
            </a:r>
            <a:r>
              <a:rPr lang="ru-RU" sz="900" b="1" dirty="0" smtClean="0"/>
              <a:t>675,2                    </a:t>
            </a:r>
            <a:r>
              <a:rPr lang="ru-RU" sz="900" b="1" dirty="0" smtClean="0"/>
              <a:t>  71 </a:t>
            </a:r>
            <a:r>
              <a:rPr lang="ru-RU" sz="900" b="1" dirty="0" smtClean="0"/>
              <a:t>603,2                    </a:t>
            </a:r>
            <a:r>
              <a:rPr lang="ru-RU" sz="900" b="1" dirty="0" smtClean="0"/>
              <a:t>    104 </a:t>
            </a:r>
            <a:r>
              <a:rPr lang="ru-RU" sz="900" b="1" dirty="0" smtClean="0"/>
              <a:t>807,1        </a:t>
            </a:r>
            <a:r>
              <a:rPr lang="ru-RU" sz="900" b="1" dirty="0" smtClean="0"/>
              <a:t>     </a:t>
            </a:r>
            <a:r>
              <a:rPr lang="ru-RU" sz="900" b="1" dirty="0" smtClean="0"/>
              <a:t>123 272,1</a:t>
            </a:r>
            <a:endParaRPr lang="ru-RU" sz="900" b="1" dirty="0"/>
          </a:p>
        </p:txBody>
      </p:sp>
      <p:sp>
        <p:nvSpPr>
          <p:cNvPr id="7" name="Овал 6"/>
          <p:cNvSpPr/>
          <p:nvPr/>
        </p:nvSpPr>
        <p:spPr>
          <a:xfrm>
            <a:off x="7293574" y="5464937"/>
            <a:ext cx="1526833" cy="6455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Уровень долговой нагрузки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93574" y="6021288"/>
            <a:ext cx="1545959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Расходы на обслуживание муниципального долга,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9136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бюджет)—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96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34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63284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образования «Город Майкоп»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817349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муниципального образования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 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айкоп»</a:t>
            </a:r>
          </a:p>
          <a:p>
            <a:pPr algn="ctr"/>
            <a:endParaRPr lang="ru-RU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lang="ru-RU" sz="1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65404" y="2271647"/>
            <a:ext cx="3605221" cy="947400"/>
            <a:chOff x="1126278" y="2636912"/>
            <a:chExt cx="3605221" cy="9474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78" y="2636912"/>
              <a:ext cx="936104" cy="94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483768" y="2987501"/>
              <a:ext cx="2247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Телефон (факс) 8(8772) 52-26-00 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645319" y="3271326"/>
            <a:ext cx="3081136" cy="930145"/>
            <a:chOff x="1145087" y="3735129"/>
            <a:chExt cx="3081136" cy="93014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87" y="3735129"/>
              <a:ext cx="936104" cy="930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488247" y="3956123"/>
              <a:ext cx="17379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E-mail: fdmra@maikop.ru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050380" y="5157192"/>
            <a:ext cx="5746967" cy="12961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График работы: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понедельник –четверг с 9-00 до 18-00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Пятница с 9-00 до 17-00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перерыв с 13-00 до 13-48</a:t>
            </a:r>
            <a:endParaRPr lang="ru-RU" sz="1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75213" y="4253571"/>
            <a:ext cx="5714513" cy="648071"/>
            <a:chOff x="929063" y="4809638"/>
            <a:chExt cx="5714513" cy="64807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29063" y="4809638"/>
              <a:ext cx="1368152" cy="648071"/>
              <a:chOff x="971600" y="4941169"/>
              <a:chExt cx="1512168" cy="69727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4941169"/>
                <a:ext cx="1512168" cy="6972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96128" y="5151308"/>
                <a:ext cx="106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ПРИЕМНАЯ</a:t>
                </a: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427357" y="4949878"/>
              <a:ext cx="421621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385000, Республика Адыгея, город Майкоп, ул. Краснооктябрьская, 21</a:t>
              </a:r>
            </a:p>
            <a:p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79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11825"/>
            <a:ext cx="91800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184747"/>
            <a:ext cx="8496944" cy="529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 взаимодействие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целях увеличения поступлений налоговых и неналоговых доходов;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 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 муниципального образования «Город Майкоп»;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 проведение мероприятий по повышению эффективности управления муниципальным имуществом, увеличение доходов от использования муниципального имущества;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4) дальнейшее развитие земельных отношений, выявление незарегистрированных и неиспользуемых земельных участков с целью увеличения доходной части бюджета муниципального образования «Город Майкоп» за счет поступлений земельного налога, аренды и доходов от продажи земельных участков;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5) дальнейшее совершенствование налогового администрирования, повышение уровня ответственности главных администраторов доходов за качественное прогнозирование доходов бюджета муниципального образования «Город Майкоп» и выполнение в полном объеме утвержденных годовых назначений по доходам бюджета муниципального образования «Город Майкоп»;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6) продолжение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муниципального образования «Город Майкоп»;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7) взаимодействие с налоговыми органами в части повышения уровня собираемости налогов, сокращения недоимки, усиления налоговой дисциплины, улучшения качества администрирования налоговых доходов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742" y="260648"/>
            <a:ext cx="8208912" cy="13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налоговой политики муниципального образования «Город Майкоп» муниципального образования «Город Майкоп» на 2019 год и на плановый период 2020 и 2021 годов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8"/>
            <a:ext cx="91800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542" y="260648"/>
            <a:ext cx="8208912" cy="17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42" y="908720"/>
            <a:ext cx="8208912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/>
                <a:ea typeface="Times New Roman"/>
                <a:cs typeface="Calibri"/>
              </a:rPr>
              <a:t>8) дальнейшее осуществление мероприятий по легализации «теневой» заработной платы в муниципальном образовании «Город Майкоп», определение эффективных методов воздействия на работодателей, скрывающих фактический размер выплачиваемой заработной платы в муниципальном образовании «Город Майкоп», а также имеющих задолженность по уплате налогов и иных обязательных платежей в бюджет муниципального образования «Город Майкоп»;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/>
                <a:ea typeface="Times New Roman"/>
                <a:cs typeface="Calibri"/>
              </a:rPr>
              <a:t>9) поддержка развития субъектов малого и среднего предпринимательства;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/>
                <a:ea typeface="Times New Roman"/>
                <a:cs typeface="Calibri"/>
              </a:rPr>
              <a:t>10) улучшение предпринимательского и инвестиционного климата;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/>
                <a:ea typeface="Times New Roman"/>
                <a:cs typeface="Calibri"/>
              </a:rPr>
              <a:t>11) создание благоприятных условий для расширения и развития негосударственного сектора экономики, в том числе малого бизнеса.</a:t>
            </a:r>
            <a:endParaRPr lang="ru-RU" sz="1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1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0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1677" y="599014"/>
            <a:ext cx="76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чего складываются доходы бюджета?</a:t>
            </a:r>
            <a:endParaRPr lang="ru-RU" sz="28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63688" y="4483124"/>
            <a:ext cx="1728192" cy="1584175"/>
            <a:chOff x="1259632" y="1988841"/>
            <a:chExt cx="1794660" cy="17281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988841"/>
              <a:ext cx="1794660" cy="17281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36087" y="2591327"/>
              <a:ext cx="1334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36590B"/>
                  </a:solidFill>
                </a:rPr>
                <a:t>Налоговые доходы</a:t>
              </a:r>
              <a:endParaRPr lang="ru-RU" sz="1400" dirty="0">
                <a:solidFill>
                  <a:srgbClr val="36590B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52702" y="4483292"/>
            <a:ext cx="1800200" cy="1584175"/>
            <a:chOff x="3209508" y="2141284"/>
            <a:chExt cx="1794540" cy="17280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508" y="2141284"/>
              <a:ext cx="1794540" cy="17280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30433" y="2719072"/>
              <a:ext cx="1152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31520A"/>
                  </a:solidFill>
                </a:rPr>
                <a:t>Неналоговые</a:t>
              </a:r>
            </a:p>
            <a:p>
              <a:r>
                <a:rPr lang="ru-RU" sz="1200" dirty="0" smtClean="0">
                  <a:solidFill>
                    <a:srgbClr val="31520A"/>
                  </a:solidFill>
                </a:rPr>
                <a:t>доходы</a:t>
              </a:r>
              <a:endParaRPr lang="ru-RU" sz="1200" dirty="0">
                <a:solidFill>
                  <a:srgbClr val="31520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7784" y="4441058"/>
            <a:ext cx="1728192" cy="1580229"/>
            <a:chOff x="5148064" y="2113626"/>
            <a:chExt cx="1728192" cy="158022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2113626"/>
              <a:ext cx="1728192" cy="1580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53032" y="2576907"/>
              <a:ext cx="1118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36590B"/>
                  </a:solidFill>
                </a:rPr>
                <a:t>Безвозмездные поступления</a:t>
              </a:r>
              <a:endParaRPr lang="ru-RU" sz="1200" dirty="0">
                <a:solidFill>
                  <a:srgbClr val="36590B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60166" y="1138983"/>
            <a:ext cx="80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200" dirty="0" smtClean="0">
                <a:solidFill>
                  <a:srgbClr val="31520A"/>
                </a:solidFill>
              </a:rPr>
              <a:t>.</a:t>
            </a:r>
            <a:endParaRPr lang="ru-RU" sz="1200" dirty="0">
              <a:solidFill>
                <a:srgbClr val="31520A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16200000">
            <a:off x="2338685" y="3980207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6200000">
            <a:off x="4804341" y="40129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7387413" y="39782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660232" y="3076490"/>
            <a:ext cx="1925744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– 1 853 210,4 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1 843 232,1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-  1 426 082,6 </a:t>
            </a:r>
            <a:endParaRPr lang="ru-RU" sz="1200" dirty="0">
              <a:solidFill>
                <a:srgbClr val="365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3082668"/>
            <a:ext cx="18002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– 1 228 234,0 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1 291 932,0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1 359 948,0  </a:t>
            </a:r>
            <a:endParaRPr lang="ru-RU" sz="1200" dirty="0">
              <a:solidFill>
                <a:srgbClr val="365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960" y="3082668"/>
            <a:ext cx="1683796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– 133 495,3 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112 443,4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-  112 262,1 </a:t>
            </a:r>
            <a:endParaRPr lang="ru-RU" sz="1200" dirty="0">
              <a:solidFill>
                <a:srgbClr val="365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1000" y="1562308"/>
            <a:ext cx="3129015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</a:t>
            </a:r>
          </a:p>
          <a:p>
            <a:r>
              <a:rPr lang="ru-RU" sz="14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– 3 214 939,7</a:t>
            </a:r>
          </a:p>
          <a:p>
            <a:r>
              <a:rPr lang="ru-RU" sz="14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3 247 607,5</a:t>
            </a:r>
          </a:p>
          <a:p>
            <a:r>
              <a:rPr lang="ru-RU" sz="14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2 898 292,7</a:t>
            </a:r>
          </a:p>
        </p:txBody>
      </p:sp>
      <p:sp>
        <p:nvSpPr>
          <p:cNvPr id="27" name="Выгнутая влево стрелка 26"/>
          <p:cNvSpPr/>
          <p:nvPr/>
        </p:nvSpPr>
        <p:spPr>
          <a:xfrm rot="10416113">
            <a:off x="6960322" y="1771294"/>
            <a:ext cx="731520" cy="1216152"/>
          </a:xfrm>
          <a:prstGeom prst="curvedRigh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0977186">
            <a:off x="2244136" y="1801760"/>
            <a:ext cx="731520" cy="1216152"/>
          </a:xfrm>
          <a:prstGeom prst="curvedLef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16200000">
            <a:off x="4878019" y="2548500"/>
            <a:ext cx="484632" cy="484632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3142</TotalTime>
  <Words>13596</Words>
  <Application>Microsoft Office PowerPoint</Application>
  <PresentationFormat>Экран (4:3)</PresentationFormat>
  <Paragraphs>3024</Paragraphs>
  <Slides>69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 (в соответствии с Бюджетным кодексом Российской Федерации)</vt:lpstr>
      <vt:lpstr>СТРУКТУРА МУНИЦИПАЛЬНОГО ДОЛГА МУНИЦИПАЛЬНОГО ОБРАЗОВАНИЯ «ГОРОД МАЙКОП»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ПятыгинаВ</dc:creator>
  <cp:lastModifiedBy>Гучетль</cp:lastModifiedBy>
  <cp:revision>328</cp:revision>
  <cp:lastPrinted>2018-12-03T11:51:04Z</cp:lastPrinted>
  <dcterms:created xsi:type="dcterms:W3CDTF">2018-11-20T06:28:54Z</dcterms:created>
  <dcterms:modified xsi:type="dcterms:W3CDTF">2018-12-04T08:55:48Z</dcterms:modified>
</cp:coreProperties>
</file>